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3" r:id="rId1"/>
  </p:sldMasterIdLst>
  <p:notesMasterIdLst>
    <p:notesMasterId r:id="rId26"/>
  </p:notesMasterIdLst>
  <p:handoutMasterIdLst>
    <p:handoutMasterId r:id="rId27"/>
  </p:handoutMasterIdLst>
  <p:sldIdLst>
    <p:sldId id="402" r:id="rId2"/>
    <p:sldId id="472" r:id="rId3"/>
    <p:sldId id="473" r:id="rId4"/>
    <p:sldId id="474" r:id="rId5"/>
    <p:sldId id="475" r:id="rId6"/>
    <p:sldId id="476" r:id="rId7"/>
    <p:sldId id="477" r:id="rId8"/>
    <p:sldId id="478" r:id="rId9"/>
    <p:sldId id="518" r:id="rId10"/>
    <p:sldId id="479" r:id="rId11"/>
    <p:sldId id="519" r:id="rId12"/>
    <p:sldId id="467" r:id="rId13"/>
    <p:sldId id="480" r:id="rId14"/>
    <p:sldId id="481" r:id="rId15"/>
    <p:sldId id="517" r:id="rId16"/>
    <p:sldId id="512" r:id="rId17"/>
    <p:sldId id="513" r:id="rId18"/>
    <p:sldId id="514" r:id="rId19"/>
    <p:sldId id="515" r:id="rId20"/>
    <p:sldId id="516" r:id="rId21"/>
    <p:sldId id="491" r:id="rId22"/>
    <p:sldId id="508" r:id="rId23"/>
    <p:sldId id="494" r:id="rId24"/>
    <p:sldId id="427" r:id="rId25"/>
  </p:sldIdLst>
  <p:sldSz cx="9144000" cy="5145088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0FFFF"/>
    <a:srgbClr val="0000FF"/>
    <a:srgbClr val="99FF33"/>
    <a:srgbClr val="99FF99"/>
    <a:srgbClr val="00FF00"/>
    <a:srgbClr val="00CC00"/>
    <a:srgbClr val="33CCFF"/>
    <a:srgbClr val="CCFF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231" autoAdjust="0"/>
    <p:restoredTop sz="87016" autoAdjust="0"/>
  </p:normalViewPr>
  <p:slideViewPr>
    <p:cSldViewPr showGuides="1">
      <p:cViewPr varScale="1">
        <p:scale>
          <a:sx n="143" d="100"/>
          <a:sy n="143" d="100"/>
        </p:scale>
        <p:origin x="282" y="114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1C6C3-E3DF-4033-AC98-BEC991373CEF}" type="datetimeFigureOut">
              <a:rPr lang="de-DE" smtClean="0"/>
              <a:t>10.03.2017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E9412-3B09-487C-B2BD-587AAA2356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524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DD3E70C-58A7-4374-9CC5-A2D52D121000}" type="datetimeFigureOut">
              <a:rPr lang="de-DE"/>
              <a:pPr>
                <a:defRPr/>
              </a:pPr>
              <a:t>10.03.2017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50C5640-D00E-4EAD-A2E7-D31642A831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6606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Achten</a:t>
            </a:r>
            <a:r>
              <a:rPr lang="de-DE" baseline="0" dirty="0"/>
              <a:t> auf 16:9 Modus!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55069-6982-43DF-AAB1-CF8BE67EA524}" type="slidenum">
              <a:rPr lang="de-DE" smtClean="0"/>
              <a:t>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8065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 das</a:t>
            </a:r>
            <a:r>
              <a:rPr lang="de-DE" baseline="0" dirty="0"/>
              <a:t> Produkt – das Bauteil - hinweisen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089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524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524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524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830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704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493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609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609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609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Generation =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Bulk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Generation</a:t>
            </a:r>
          </a:p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 = Distributed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Electrical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Resources 	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C5640-D00E-4EAD-A2E7-D31642A831E0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80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8" b="23418"/>
          <a:stretch>
            <a:fillRect/>
          </a:stretch>
        </p:blipFill>
        <p:spPr>
          <a:xfrm>
            <a:off x="0" y="273740"/>
            <a:ext cx="9144000" cy="3241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875" y="4034067"/>
            <a:ext cx="1274555" cy="8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9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1116345"/>
            <a:ext cx="1386000" cy="138642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21"/>
          </p:nvPr>
        </p:nvSpPr>
        <p:spPr>
          <a:xfrm>
            <a:off x="1486380" y="1116345"/>
            <a:ext cx="1386000" cy="138642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noProof="0" dirty="0">
                <a:latin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22"/>
          </p:nvPr>
        </p:nvSpPr>
        <p:spPr>
          <a:xfrm>
            <a:off x="2974385" y="1116345"/>
            <a:ext cx="1386000" cy="1386428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2664823"/>
            <a:ext cx="8640000" cy="2016622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1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24"/>
          </p:nvPr>
        </p:nvSpPr>
        <p:spPr>
          <a:xfrm>
            <a:off x="4460400" y="1116345"/>
            <a:ext cx="1386000" cy="1386428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3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1116344"/>
            <a:ext cx="4392000" cy="3529089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4751999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0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429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/>
          <p:cNvSpPr>
            <a:spLocks noGrp="1"/>
          </p:cNvSpPr>
          <p:nvPr>
            <p:ph type="pic" sz="quarter" idx="16"/>
          </p:nvPr>
        </p:nvSpPr>
        <p:spPr>
          <a:xfrm>
            <a:off x="4752000" y="1116346"/>
            <a:ext cx="4392000" cy="3529089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4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0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09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Hochformat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1116346"/>
            <a:ext cx="2160000" cy="3529089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57175" y="1116346"/>
            <a:ext cx="6336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0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94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 Bild Hochformat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/>
          <p:cNvSpPr>
            <a:spLocks noGrp="1"/>
          </p:cNvSpPr>
          <p:nvPr>
            <p:ph type="pic" sz="quarter" idx="16"/>
          </p:nvPr>
        </p:nvSpPr>
        <p:spPr>
          <a:xfrm>
            <a:off x="6984000" y="1116346"/>
            <a:ext cx="2160000" cy="3529089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2000" y="1116346"/>
            <a:ext cx="6336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1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608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 Bild zentriert mit 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/>
          <p:cNvSpPr>
            <a:spLocks noGrp="1"/>
          </p:cNvSpPr>
          <p:nvPr>
            <p:ph type="pic" sz="quarter" idx="16"/>
          </p:nvPr>
        </p:nvSpPr>
        <p:spPr>
          <a:xfrm>
            <a:off x="250825" y="1059909"/>
            <a:ext cx="8642350" cy="3601111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9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2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70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14508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34813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 hasCustomPrompt="1"/>
          </p:nvPr>
        </p:nvSpPr>
        <p:spPr>
          <a:xfrm>
            <a:off x="1187624" y="1059910"/>
            <a:ext cx="6754484" cy="35746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lang="de-DE" sz="10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dirty="0"/>
              <a:t>Video durch Klicken auf Symbol hinzufügen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3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  <p:sp>
        <p:nvSpPr>
          <p:cNvPr id="9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2581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allgem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250825" y="1116343"/>
            <a:ext cx="864235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4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2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33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mit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250825" y="1116344"/>
            <a:ext cx="414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4751999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5" name="Fußzeilenplatzhalter 11"/>
          <p:cNvSpPr>
            <a:spLocks noGrp="1"/>
          </p:cNvSpPr>
          <p:nvPr>
            <p:ph type="ftr" sz="quarter" idx="16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9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dirty="0"/>
              <a:t>Inhalt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3"/>
          </p:nvPr>
        </p:nvSpPr>
        <p:spPr>
          <a:xfrm>
            <a:off x="252000" y="1116346"/>
            <a:ext cx="8640000" cy="35290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70000" indent="-270000">
              <a:spcBef>
                <a:spcPts val="0"/>
              </a:spcBef>
              <a:spcAft>
                <a:spcPts val="600"/>
              </a:spcAft>
              <a:buClr>
                <a:srgbClr val="E30040"/>
              </a:buClr>
              <a:buFont typeface="+mj-lt"/>
              <a:buAutoNum type="arabicPeriod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20" name="Textfeld 19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  <p:sp>
        <p:nvSpPr>
          <p:cNvPr id="8" name="Datumsplatzhalter 2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 sz="800" kern="1200" smtClean="0">
                <a:solidFill>
                  <a:srgbClr val="505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cxnSp>
        <p:nvCxnSpPr>
          <p:cNvPr id="3" name="Gerade Verbindung 2"/>
          <p:cNvCxnSpPr/>
          <p:nvPr userDrawn="1"/>
        </p:nvCxnSpPr>
        <p:spPr>
          <a:xfrm>
            <a:off x="252000" y="4660776"/>
            <a:ext cx="856847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90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mit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4752000" y="1116344"/>
            <a:ext cx="414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250824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5" name="Fußzeilenplatzhalter 11"/>
          <p:cNvSpPr>
            <a:spLocks noGrp="1"/>
          </p:cNvSpPr>
          <p:nvPr>
            <p:ph type="ftr" sz="quarter" idx="16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33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250825" y="1116344"/>
            <a:ext cx="414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10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4753175" y="1116344"/>
            <a:ext cx="414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5" name="Fußzeilenplatzhalter 11"/>
          <p:cNvSpPr>
            <a:spLocks noGrp="1"/>
          </p:cNvSpPr>
          <p:nvPr>
            <p:ph type="ftr" sz="quarter" idx="16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88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250825" y="1116344"/>
            <a:ext cx="270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10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3217598" y="1116344"/>
            <a:ext cx="270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9" name="Diagrammplatzhalter 6"/>
          <p:cNvSpPr>
            <a:spLocks noGrp="1"/>
          </p:cNvSpPr>
          <p:nvPr>
            <p:ph type="chart" sz="quarter" idx="15"/>
          </p:nvPr>
        </p:nvSpPr>
        <p:spPr>
          <a:xfrm>
            <a:off x="6193175" y="1116344"/>
            <a:ext cx="2700000" cy="354709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</a:pPr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16" name="Fußzeilenplatzhalter 11"/>
          <p:cNvSpPr txBox="1">
            <a:spLocks/>
          </p:cNvSpPr>
          <p:nvPr userDrawn="1"/>
        </p:nvSpPr>
        <p:spPr>
          <a:xfrm>
            <a:off x="5904408" y="4825491"/>
            <a:ext cx="2340000" cy="2747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15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07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ellenplatzhalter 7"/>
          <p:cNvSpPr>
            <a:spLocks noGrp="1"/>
          </p:cNvSpPr>
          <p:nvPr>
            <p:ph type="tbl" sz="quarter" idx="13"/>
          </p:nvPr>
        </p:nvSpPr>
        <p:spPr>
          <a:xfrm>
            <a:off x="250825" y="1116344"/>
            <a:ext cx="8642350" cy="3547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4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2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62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mit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ellenplatzhalter 5"/>
          <p:cNvSpPr>
            <a:spLocks noGrp="1"/>
          </p:cNvSpPr>
          <p:nvPr>
            <p:ph type="tbl" sz="quarter" idx="15"/>
          </p:nvPr>
        </p:nvSpPr>
        <p:spPr>
          <a:xfrm>
            <a:off x="250824" y="1116344"/>
            <a:ext cx="4140000" cy="35470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4751999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5" name="Fußzeilenplatzhalter 11"/>
          <p:cNvSpPr>
            <a:spLocks noGrp="1"/>
          </p:cNvSpPr>
          <p:nvPr>
            <p:ph type="ftr" sz="quarter" idx="17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3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28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mit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bellenplatzhalter 5"/>
          <p:cNvSpPr>
            <a:spLocks noGrp="1"/>
          </p:cNvSpPr>
          <p:nvPr>
            <p:ph type="tbl" sz="quarter" idx="15"/>
          </p:nvPr>
        </p:nvSpPr>
        <p:spPr>
          <a:xfrm>
            <a:off x="4752000" y="1116344"/>
            <a:ext cx="4140000" cy="35470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4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5" name="Fußzeilenplatzhalter 11"/>
          <p:cNvSpPr>
            <a:spLocks noGrp="1"/>
          </p:cNvSpPr>
          <p:nvPr>
            <p:ph type="ftr" sz="quarter" idx="17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99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-7938" y="-9074"/>
            <a:ext cx="9148763" cy="2581619"/>
          </a:xfrm>
          <a:prstGeom prst="rect">
            <a:avLst/>
          </a:prstGeom>
          <a:solidFill>
            <a:srgbClr val="8287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50505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250825" y="2"/>
            <a:ext cx="8642350" cy="257254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4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1" name="Textfeld 10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315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-7938" y="-9074"/>
            <a:ext cx="9148763" cy="2581619"/>
          </a:xfrm>
          <a:prstGeom prst="rect">
            <a:avLst/>
          </a:prstGeom>
          <a:solidFill>
            <a:srgbClr val="8287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50505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3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1399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sprechpart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-7938" y="-9074"/>
            <a:ext cx="9148763" cy="2581619"/>
          </a:xfrm>
          <a:prstGeom prst="rect">
            <a:avLst/>
          </a:prstGeom>
          <a:solidFill>
            <a:srgbClr val="8287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50505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6"/>
          </p:nvPr>
        </p:nvSpPr>
        <p:spPr>
          <a:xfrm>
            <a:off x="250825" y="2700834"/>
            <a:ext cx="1386000" cy="138642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21"/>
          </p:nvPr>
        </p:nvSpPr>
        <p:spPr>
          <a:xfrm>
            <a:off x="4787900" y="2700834"/>
            <a:ext cx="1386000" cy="1386428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de-DE" sz="1000" kern="1200" noProof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7507333" y="4976026"/>
            <a:ext cx="1116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rgbClr val="505050"/>
                </a:solidFill>
                <a:latin typeface="+mn-lt"/>
                <a:ea typeface="+mn-ea"/>
                <a:cs typeface="+mn-cs"/>
              </a:rPr>
              <a:t>www.tuvit.de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875" y="3994587"/>
            <a:ext cx="1274555" cy="883285"/>
          </a:xfrm>
          <a:prstGeom prst="rect">
            <a:avLst/>
          </a:prstGeom>
        </p:spPr>
      </p:pic>
      <p:sp>
        <p:nvSpPr>
          <p:cNvPr id="11" name="Textfeld 10"/>
          <p:cNvSpPr txBox="1"/>
          <p:nvPr userDrawn="1"/>
        </p:nvSpPr>
        <p:spPr>
          <a:xfrm>
            <a:off x="3773315" y="4976026"/>
            <a:ext cx="1584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de-DE" sz="800" kern="1200" dirty="0">
                <a:solidFill>
                  <a:srgbClr val="505050"/>
                </a:solidFill>
                <a:latin typeface="+mn-lt"/>
                <a:ea typeface="+mn-ea"/>
                <a:cs typeface="+mn-cs"/>
              </a:rPr>
              <a:t>© TÜV Informationstechnik GmbH</a:t>
            </a:r>
          </a:p>
        </p:txBody>
      </p:sp>
    </p:spTree>
    <p:extLst>
      <p:ext uri="{BB962C8B-B14F-4D97-AF65-F5344CB8AC3E}">
        <p14:creationId xmlns:p14="http://schemas.microsoft.com/office/powerpoint/2010/main" val="259109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>
                <a:solidFill>
                  <a:srgbClr val="505050"/>
                </a:solidFill>
              </a:defRPr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1116346"/>
            <a:ext cx="86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>
                <a:solidFill>
                  <a:srgbClr val="505050"/>
                </a:solidFill>
              </a:defRPr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>
                <a:solidFill>
                  <a:srgbClr val="505050"/>
                </a:solidFill>
              </a:defRPr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>
                <a:solidFill>
                  <a:srgbClr val="505050"/>
                </a:solidFill>
              </a:defRPr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200">
                <a:solidFill>
                  <a:srgbClr val="505050"/>
                </a:solidFill>
              </a:defRPr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200">
                <a:solidFill>
                  <a:srgbClr val="505050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9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8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nummerische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1116346"/>
            <a:ext cx="8640000" cy="3529089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spcAft>
                <a:spcPts val="600"/>
              </a:spcAft>
              <a:buClr>
                <a:srgbClr val="C00000"/>
              </a:buClr>
              <a:buFont typeface="+mj-lt"/>
              <a:buAutoNum type="arabicPeriod"/>
              <a:defRPr lang="de-DE" sz="1600" dirty="0" smtClean="0"/>
            </a:lvl1pPr>
            <a:lvl2pPr marL="539750" indent="-269875">
              <a:spcAft>
                <a:spcPts val="600"/>
              </a:spcAft>
              <a:buClr>
                <a:srgbClr val="C00000"/>
              </a:buClr>
              <a:buFont typeface="+mj-lt"/>
              <a:buAutoNum type="arabicPeriod"/>
              <a:defRPr lang="de-DE" sz="1400" dirty="0" smtClean="0"/>
            </a:lvl2pPr>
            <a:lvl3pPr marL="809625" indent="-269875">
              <a:spcAft>
                <a:spcPts val="600"/>
              </a:spcAft>
              <a:buClr>
                <a:srgbClr val="C00000"/>
              </a:buClr>
              <a:buFont typeface="+mj-lt"/>
              <a:buAutoNum type="arabicPeriod"/>
              <a:defRPr lang="de-DE" sz="1400" dirty="0" smtClean="0"/>
            </a:lvl3pPr>
            <a:lvl4pPr marL="1079500" indent="-269875">
              <a:spcAft>
                <a:spcPts val="600"/>
              </a:spcAft>
              <a:buClr>
                <a:srgbClr val="C00000"/>
              </a:buClr>
              <a:buFont typeface="+mj-lt"/>
              <a:buAutoNum type="arabicPeriod"/>
              <a:defRPr lang="de-DE" sz="1200" dirty="0" smtClean="0"/>
            </a:lvl4pPr>
            <a:lvl5pPr marL="1341438" indent="-261938">
              <a:spcAft>
                <a:spcPts val="600"/>
              </a:spcAft>
              <a:buClr>
                <a:srgbClr val="C00000"/>
              </a:buClr>
              <a:buFont typeface="+mj-lt"/>
              <a:buAutoNum type="arabicPeriod"/>
              <a:defRPr lang="de-DE" sz="1200" dirty="0"/>
            </a:lvl5pPr>
            <a:lvl6pPr marL="1631700" indent="0">
              <a:buNone/>
              <a:defRPr/>
            </a:lvl6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9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1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21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8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rgbClr val="505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7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4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4751999" y="1116346"/>
            <a:ext cx="414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0" name="Fußzeilenplatzhalter 11"/>
          <p:cNvSpPr>
            <a:spLocks noGrp="1"/>
          </p:cNvSpPr>
          <p:nvPr>
            <p:ph type="ftr" sz="quarter" idx="16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52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1116346"/>
            <a:ext cx="270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6192480" y="1116346"/>
            <a:ext cx="270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3217598" y="1116346"/>
            <a:ext cx="2700000" cy="3529089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1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4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1116345"/>
            <a:ext cx="4320000" cy="138642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2664823"/>
            <a:ext cx="8640000" cy="2016622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0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4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6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1116345"/>
            <a:ext cx="4392000" cy="138642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7"/>
          </p:nvPr>
        </p:nvSpPr>
        <p:spPr>
          <a:xfrm>
            <a:off x="4752000" y="1116345"/>
            <a:ext cx="4392000" cy="1386428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10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50825" y="2665206"/>
            <a:ext cx="4140000" cy="2016622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4752000" y="2664823"/>
            <a:ext cx="4140000" cy="2016622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600"/>
            </a:lvl1pPr>
            <a:lvl2pPr marL="36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2pPr>
            <a:lvl3pPr marL="54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3pPr>
            <a:lvl4pPr marL="72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 sz="1400"/>
            </a:lvl4pPr>
            <a:lvl5pPr marL="900000" indent="-180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0" y="4634573"/>
            <a:ext cx="663085" cy="459527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21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5904408" y="4825491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252000" y="360111"/>
            <a:ext cx="8640000" cy="648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lang="de-DE" sz="2000" b="1" cap="all" baseline="0" dirty="0"/>
            </a:lvl1pPr>
          </a:lstStyle>
          <a:p>
            <a:pPr lvl="0" algn="l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252000" y="4976026"/>
            <a:ext cx="360000" cy="12314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fld id="{94FE22E0-2AC4-4895-BED2-66807928A174}" type="slidenum">
              <a:rPr lang="de-DE" sz="800" smtClean="0">
                <a:solidFill>
                  <a:srgbClr val="505050"/>
                </a:solidFill>
              </a:rPr>
              <a:pPr algn="l"/>
              <a:t>‹Nr.›</a:t>
            </a:fld>
            <a:endParaRPr lang="de-DE" sz="800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"/>
            <a:ext cx="9144000" cy="273739"/>
          </a:xfrm>
          <a:prstGeom prst="rect">
            <a:avLst/>
          </a:prstGeom>
          <a:solidFill>
            <a:srgbClr val="8287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50505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Datumsplatzhalter 2"/>
          <p:cNvSpPr>
            <a:spLocks noGrp="1"/>
          </p:cNvSpPr>
          <p:nvPr>
            <p:ph type="dt" sz="half" idx="2"/>
          </p:nvPr>
        </p:nvSpPr>
        <p:spPr>
          <a:xfrm>
            <a:off x="540000" y="4825490"/>
            <a:ext cx="4032000" cy="2747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rgbClr val="505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27.11.2015 | &lt;ANLASS EINGEBEN, FALLS ERFORDERLICH&gt;</a:t>
            </a:r>
            <a:endParaRPr lang="de-DE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1"/>
            <a:ext cx="9144000" cy="273739"/>
          </a:xfrm>
          <a:prstGeom prst="rect">
            <a:avLst/>
          </a:prstGeom>
          <a:solidFill>
            <a:srgbClr val="8287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50505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5904408" y="4825490"/>
            <a:ext cx="2340000" cy="2747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rgbClr val="505050"/>
                </a:solidFill>
              </a:defRPr>
            </a:lvl1pPr>
          </a:lstStyle>
          <a:p>
            <a:r>
              <a:rPr lang="de-DE" dirty="0"/>
              <a:t>© TÜV Informationstechnik GmbH</a:t>
            </a:r>
          </a:p>
        </p:txBody>
      </p:sp>
    </p:spTree>
    <p:extLst>
      <p:ext uri="{BB962C8B-B14F-4D97-AF65-F5344CB8AC3E}">
        <p14:creationId xmlns:p14="http://schemas.microsoft.com/office/powerpoint/2010/main" val="49776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.png"/><Relationship Id="rId3" Type="http://schemas.openxmlformats.org/officeDocument/2006/relationships/image" Target="../media/image11.jpe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6.png"/><Relationship Id="rId3" Type="http://schemas.openxmlformats.org/officeDocument/2006/relationships/image" Target="../media/image10.jpeg"/><Relationship Id="rId7" Type="http://schemas.openxmlformats.org/officeDocument/2006/relationships/image" Target="../media/image4.gif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1.jpeg"/><Relationship Id="rId9" Type="http://schemas.openxmlformats.org/officeDocument/2006/relationships/image" Target="../media/image14.png"/><Relationship Id="rId1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4.gif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11.jpeg"/><Relationship Id="rId9" Type="http://schemas.openxmlformats.org/officeDocument/2006/relationships/image" Target="../media/image17.pn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4.gif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11.jpeg"/><Relationship Id="rId9" Type="http://schemas.openxmlformats.org/officeDocument/2006/relationships/image" Target="../media/image17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tuvit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4"/>
          <p:cNvSpPr txBox="1">
            <a:spLocks/>
          </p:cNvSpPr>
          <p:nvPr/>
        </p:nvSpPr>
        <p:spPr>
          <a:xfrm>
            <a:off x="251025" y="4661421"/>
            <a:ext cx="7273303" cy="268370"/>
          </a:xfrm>
          <a:prstGeom prst="rect">
            <a:avLst/>
          </a:prstGeom>
        </p:spPr>
        <p:txBody>
          <a:bodyPr lIns="0" tIns="0" rIns="0" bIns="0" anchor="b" anchorCtr="0"/>
          <a:lstStyle>
            <a:lvl1pPr marL="182563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505050"/>
              </a:buClr>
              <a:buSzPct val="80000"/>
              <a:buFont typeface="Wingdings" pitchFamily="2" charset="2"/>
              <a:buChar char="n"/>
              <a:defRPr lang="de-DE" sz="1400" baseline="0" smtClean="0">
                <a:solidFill>
                  <a:srgbClr val="505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8775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828282"/>
              </a:buClr>
              <a:buSzPct val="80000"/>
              <a:buFont typeface="Wingdings" pitchFamily="2" charset="2"/>
              <a:buChar char="n"/>
              <a:defRPr lang="de-DE" sz="1400" smtClean="0">
                <a:solidFill>
                  <a:srgbClr val="505050"/>
                </a:solidFill>
                <a:latin typeface="+mn-lt"/>
              </a:defRPr>
            </a:lvl2pPr>
            <a:lvl3pPr marL="541338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B4B4B4"/>
              </a:buClr>
              <a:buSzPct val="80000"/>
              <a:buFont typeface="Wingdings" pitchFamily="2" charset="2"/>
              <a:buChar char="n"/>
              <a:defRPr lang="de-DE" sz="1200" smtClean="0">
                <a:solidFill>
                  <a:srgbClr val="505050"/>
                </a:solidFill>
                <a:latin typeface="+mn-lt"/>
              </a:defRPr>
            </a:lvl3pPr>
            <a:lvl4pPr marL="715963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E6E6E6"/>
              </a:buClr>
              <a:buSzPct val="80000"/>
              <a:buFont typeface="Wingdings" pitchFamily="2" charset="2"/>
              <a:buChar char="n"/>
              <a:defRPr lang="de-DE" sz="1000" smtClean="0">
                <a:solidFill>
                  <a:srgbClr val="505050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 lang="de-DE">
                <a:solidFill>
                  <a:schemeClr val="tx1"/>
                </a:solidFill>
                <a:latin typeface="TheSans-Plain" pitchFamily="34" charset="0"/>
              </a:defRPr>
            </a:lvl5pPr>
            <a:lvl6pPr marL="25146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de-DE" kern="0" dirty="0">
                <a:latin typeface="Calibri" panose="020F0502020204030204" pitchFamily="34" charset="0"/>
              </a:rPr>
              <a:t>Markus Bartsch</a:t>
            </a:r>
          </a:p>
        </p:txBody>
      </p:sp>
      <p:sp>
        <p:nvSpPr>
          <p:cNvPr id="3" name="Textplatzhalter 14"/>
          <p:cNvSpPr txBox="1">
            <a:spLocks/>
          </p:cNvSpPr>
          <p:nvPr/>
        </p:nvSpPr>
        <p:spPr>
          <a:xfrm>
            <a:off x="251448" y="3868688"/>
            <a:ext cx="8497016" cy="42825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182563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505050"/>
              </a:buClr>
              <a:buSzPct val="80000"/>
              <a:buFont typeface="Wingdings" pitchFamily="2" charset="2"/>
              <a:buChar char="n"/>
              <a:defRPr lang="de-DE" sz="1400" baseline="0" smtClean="0">
                <a:solidFill>
                  <a:srgbClr val="505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8775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828282"/>
              </a:buClr>
              <a:buSzPct val="80000"/>
              <a:buFont typeface="Wingdings" pitchFamily="2" charset="2"/>
              <a:buChar char="n"/>
              <a:defRPr lang="de-DE" sz="1400" smtClean="0">
                <a:solidFill>
                  <a:srgbClr val="505050"/>
                </a:solidFill>
                <a:latin typeface="+mn-lt"/>
              </a:defRPr>
            </a:lvl2pPr>
            <a:lvl3pPr marL="541338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B4B4B4"/>
              </a:buClr>
              <a:buSzPct val="80000"/>
              <a:buFont typeface="Wingdings" pitchFamily="2" charset="2"/>
              <a:buChar char="n"/>
              <a:defRPr lang="de-DE" sz="1200" smtClean="0">
                <a:solidFill>
                  <a:srgbClr val="505050"/>
                </a:solidFill>
                <a:latin typeface="+mn-lt"/>
              </a:defRPr>
            </a:lvl3pPr>
            <a:lvl4pPr marL="715963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E6E6E6"/>
              </a:buClr>
              <a:buSzPct val="80000"/>
              <a:buFont typeface="Wingdings" pitchFamily="2" charset="2"/>
              <a:buChar char="n"/>
              <a:defRPr lang="de-DE" sz="1000" smtClean="0">
                <a:solidFill>
                  <a:srgbClr val="505050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 lang="de-DE">
                <a:solidFill>
                  <a:schemeClr val="tx1"/>
                </a:solidFill>
                <a:latin typeface="TheSans-Plain" pitchFamily="34" charset="0"/>
              </a:defRPr>
            </a:lvl5pPr>
            <a:lvl6pPr marL="25146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/>
              <a:t>IT &amp; OT Security</a:t>
            </a:r>
          </a:p>
        </p:txBody>
      </p:sp>
      <p:sp>
        <p:nvSpPr>
          <p:cNvPr id="4" name="Textplatzhalter 14"/>
          <p:cNvSpPr txBox="1">
            <a:spLocks/>
          </p:cNvSpPr>
          <p:nvPr/>
        </p:nvSpPr>
        <p:spPr>
          <a:xfrm>
            <a:off x="251448" y="4387054"/>
            <a:ext cx="7273303" cy="268370"/>
          </a:xfrm>
          <a:prstGeom prst="rect">
            <a:avLst/>
          </a:prstGeom>
        </p:spPr>
        <p:txBody>
          <a:bodyPr lIns="0" tIns="0" rIns="0" bIns="0" anchor="t" anchorCtr="0"/>
          <a:lstStyle>
            <a:lvl1pPr marL="182563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505050"/>
              </a:buClr>
              <a:buSzPct val="80000"/>
              <a:buFont typeface="Wingdings" pitchFamily="2" charset="2"/>
              <a:buChar char="n"/>
              <a:defRPr lang="de-DE" sz="1400" baseline="0" smtClean="0">
                <a:solidFill>
                  <a:srgbClr val="505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8775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828282"/>
              </a:buClr>
              <a:buSzPct val="80000"/>
              <a:buFont typeface="Wingdings" pitchFamily="2" charset="2"/>
              <a:buChar char="n"/>
              <a:defRPr lang="de-DE" sz="1400" smtClean="0">
                <a:solidFill>
                  <a:srgbClr val="505050"/>
                </a:solidFill>
                <a:latin typeface="+mn-lt"/>
              </a:defRPr>
            </a:lvl2pPr>
            <a:lvl3pPr marL="541338" indent="-18256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B4B4B4"/>
              </a:buClr>
              <a:buSzPct val="80000"/>
              <a:buFont typeface="Wingdings" pitchFamily="2" charset="2"/>
              <a:buChar char="n"/>
              <a:defRPr lang="de-DE" sz="1200" smtClean="0">
                <a:solidFill>
                  <a:srgbClr val="505050"/>
                </a:solidFill>
                <a:latin typeface="+mn-lt"/>
              </a:defRPr>
            </a:lvl3pPr>
            <a:lvl4pPr marL="715963" indent="-176213" algn="l" rtl="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E6E6E6"/>
              </a:buClr>
              <a:buSzPct val="80000"/>
              <a:buFont typeface="Wingdings" pitchFamily="2" charset="2"/>
              <a:buChar char="n"/>
              <a:defRPr lang="de-DE" sz="1000" smtClean="0">
                <a:solidFill>
                  <a:srgbClr val="505050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 lang="de-DE">
                <a:solidFill>
                  <a:schemeClr val="tx1"/>
                </a:solidFill>
                <a:latin typeface="TheSans-Plain" pitchFamily="34" charset="0"/>
              </a:defRPr>
            </a:lvl5pPr>
            <a:lvl6pPr marL="25146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DCE2"/>
              </a:buClr>
              <a:buSzPct val="8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RAMI: How to identify the weak points in industrial use cases of a cloud</a:t>
            </a:r>
            <a:endParaRPr lang="de-DE" b="1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49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4.0 Component</a:t>
            </a:r>
          </a:p>
        </p:txBody>
      </p:sp>
      <p:sp>
        <p:nvSpPr>
          <p:cNvPr id="31" name="Rechteck 30"/>
          <p:cNvSpPr/>
          <p:nvPr/>
        </p:nvSpPr>
        <p:spPr>
          <a:xfrm rot="5400000">
            <a:off x="3262046" y="1118574"/>
            <a:ext cx="1008112" cy="2907940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18" name="Gekrümmte Verbindung 17"/>
          <p:cNvCxnSpPr/>
          <p:nvPr/>
        </p:nvCxnSpPr>
        <p:spPr>
          <a:xfrm>
            <a:off x="2627784" y="1729252"/>
            <a:ext cx="1728192" cy="699276"/>
          </a:xfrm>
          <a:prstGeom prst="curvedConnector3">
            <a:avLst/>
          </a:prstGeom>
          <a:ln w="31750">
            <a:solidFill>
              <a:srgbClr val="33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3103964" y="700336"/>
            <a:ext cx="11079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34" name="Rechteck 33"/>
          <p:cNvSpPr/>
          <p:nvPr/>
        </p:nvSpPr>
        <p:spPr>
          <a:xfrm rot="5400000">
            <a:off x="-104328" y="1136576"/>
            <a:ext cx="1008112" cy="28719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5" name="Rechteck 34"/>
          <p:cNvSpPr/>
          <p:nvPr/>
        </p:nvSpPr>
        <p:spPr>
          <a:xfrm rot="5400000">
            <a:off x="5924246" y="1076282"/>
            <a:ext cx="1008112" cy="299252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6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39603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4.0 Component</a:t>
            </a:r>
          </a:p>
        </p:txBody>
      </p:sp>
      <p:sp>
        <p:nvSpPr>
          <p:cNvPr id="7" name="Ecken des Rechtecks auf der gleichen Seite schneiden 6"/>
          <p:cNvSpPr/>
          <p:nvPr/>
        </p:nvSpPr>
        <p:spPr>
          <a:xfrm>
            <a:off x="4067944" y="1204392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8" name="Ecken des Rechtecks auf der gleichen Seite schneiden 7"/>
          <p:cNvSpPr/>
          <p:nvPr/>
        </p:nvSpPr>
        <p:spPr>
          <a:xfrm>
            <a:off x="4067944" y="2860576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9" name="Ecken des Rechtecks auf der gleichen Seite schneiden 8"/>
          <p:cNvSpPr/>
          <p:nvPr/>
        </p:nvSpPr>
        <p:spPr>
          <a:xfrm>
            <a:off x="6804248" y="1204392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10" name="Ecken des Rechtecks auf der gleichen Seite schneiden 9"/>
          <p:cNvSpPr/>
          <p:nvPr/>
        </p:nvSpPr>
        <p:spPr>
          <a:xfrm>
            <a:off x="6804248" y="2860576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cxnSp>
        <p:nvCxnSpPr>
          <p:cNvPr id="12" name="Gerade Verbindung 11"/>
          <p:cNvCxnSpPr/>
          <p:nvPr/>
        </p:nvCxnSpPr>
        <p:spPr>
          <a:xfrm>
            <a:off x="6372200" y="988368"/>
            <a:ext cx="0" cy="3240360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6016352" y="1636440"/>
            <a:ext cx="711696" cy="0"/>
          </a:xfrm>
          <a:prstGeom prst="line">
            <a:avLst/>
          </a:prstGeom>
          <a:ln w="38100">
            <a:solidFill>
              <a:srgbClr val="00FF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12160" y="3364632"/>
            <a:ext cx="711696" cy="0"/>
          </a:xfrm>
          <a:prstGeom prst="line">
            <a:avLst/>
          </a:prstGeom>
          <a:ln w="38100">
            <a:solidFill>
              <a:srgbClr val="00FF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cken des Rechtecks auf der gleichen Seite schneiden 15"/>
          <p:cNvSpPr/>
          <p:nvPr/>
        </p:nvSpPr>
        <p:spPr>
          <a:xfrm>
            <a:off x="755576" y="1189192"/>
            <a:ext cx="1872208" cy="1080120"/>
          </a:xfrm>
          <a:prstGeom prst="snip2Same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/>
              <a:t>Thing</a:t>
            </a:r>
          </a:p>
        </p:txBody>
      </p:sp>
      <p:sp>
        <p:nvSpPr>
          <p:cNvPr id="20" name="Ecken des Rechtecks auf der gleichen Seite schneiden 19"/>
          <p:cNvSpPr/>
          <p:nvPr/>
        </p:nvSpPr>
        <p:spPr>
          <a:xfrm>
            <a:off x="4291628" y="1564432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1" name="Ecken des Rechtecks auf der gleichen Seite schneiden 20"/>
          <p:cNvSpPr/>
          <p:nvPr/>
        </p:nvSpPr>
        <p:spPr>
          <a:xfrm>
            <a:off x="4427984" y="1682768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3" name="Ecken des Rechtecks auf der gleichen Seite schneiden 22"/>
          <p:cNvSpPr/>
          <p:nvPr/>
        </p:nvSpPr>
        <p:spPr>
          <a:xfrm>
            <a:off x="4283968" y="3220616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4" name="Ecken des Rechtecks auf der gleichen Seite schneiden 23"/>
          <p:cNvSpPr/>
          <p:nvPr/>
        </p:nvSpPr>
        <p:spPr>
          <a:xfrm>
            <a:off x="4420324" y="3338952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5" name="Ecken des Rechtecks auf der gleichen Seite schneiden 24"/>
          <p:cNvSpPr/>
          <p:nvPr/>
        </p:nvSpPr>
        <p:spPr>
          <a:xfrm>
            <a:off x="7027932" y="3220616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6" name="Ecken des Rechtecks auf der gleichen Seite schneiden 25"/>
          <p:cNvSpPr/>
          <p:nvPr/>
        </p:nvSpPr>
        <p:spPr>
          <a:xfrm>
            <a:off x="7164288" y="3338952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7" name="Ecken des Rechtecks auf der gleichen Seite schneiden 26"/>
          <p:cNvSpPr/>
          <p:nvPr/>
        </p:nvSpPr>
        <p:spPr>
          <a:xfrm>
            <a:off x="7027932" y="1564432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8" name="Ecken des Rechtecks auf der gleichen Seite schneiden 27"/>
          <p:cNvSpPr/>
          <p:nvPr/>
        </p:nvSpPr>
        <p:spPr>
          <a:xfrm>
            <a:off x="7164288" y="1682768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30" name="Rechteck 29"/>
          <p:cNvSpPr/>
          <p:nvPr/>
        </p:nvSpPr>
        <p:spPr>
          <a:xfrm rot="5400000">
            <a:off x="-104328" y="1136576"/>
            <a:ext cx="1008112" cy="28719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1" name="Rechteck 30"/>
          <p:cNvSpPr/>
          <p:nvPr/>
        </p:nvSpPr>
        <p:spPr>
          <a:xfrm rot="5400000">
            <a:off x="3262046" y="1118574"/>
            <a:ext cx="1008112" cy="2907940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18" name="Gekrümmte Verbindung 17"/>
          <p:cNvCxnSpPr>
            <a:stCxn id="16" idx="0"/>
          </p:cNvCxnSpPr>
          <p:nvPr/>
        </p:nvCxnSpPr>
        <p:spPr>
          <a:xfrm>
            <a:off x="2627784" y="1729252"/>
            <a:ext cx="1728192" cy="699276"/>
          </a:xfrm>
          <a:prstGeom prst="curvedConnector3">
            <a:avLst/>
          </a:prstGeom>
          <a:ln w="31750">
            <a:solidFill>
              <a:srgbClr val="33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 rot="5400000">
            <a:off x="5924246" y="1076282"/>
            <a:ext cx="1008112" cy="299252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pic>
        <p:nvPicPr>
          <p:cNvPr id="33" name="Picture 2" descr="Electric Me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40696"/>
            <a:ext cx="835234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20" y="2159750"/>
            <a:ext cx="421480" cy="42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464" y="3887569"/>
            <a:ext cx="581784" cy="308441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14" y="2199664"/>
            <a:ext cx="514475" cy="308204"/>
          </a:xfrm>
          <a:prstGeom prst="rect">
            <a:avLst/>
          </a:prstGeom>
        </p:spPr>
      </p:pic>
      <p:sp>
        <p:nvSpPr>
          <p:cNvPr id="44" name="Textfeld 43"/>
          <p:cNvSpPr txBox="1"/>
          <p:nvPr/>
        </p:nvSpPr>
        <p:spPr>
          <a:xfrm>
            <a:off x="3103964" y="700336"/>
            <a:ext cx="11079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107504" y="814155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5851862" y="772344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34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81839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541027" y="3084984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1207375" y="351227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991351" y="315699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1117091" y="844352"/>
            <a:ext cx="2730544" cy="481615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2553465" y="4054515"/>
            <a:ext cx="668773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2913505" y="3940696"/>
            <a:ext cx="928459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333CC"/>
                </a:solidFill>
              </a:rPr>
              <a:t>Field Device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 – SGAM</a:t>
            </a:r>
            <a:br>
              <a:rPr lang="de-DE" sz="2400" dirty="0"/>
            </a:br>
            <a:r>
              <a:rPr lang="en-US" dirty="0"/>
              <a:t>Difference: </a:t>
            </a:r>
            <a:r>
              <a:rPr lang="en-US" i="1" dirty="0"/>
              <a:t>Life-Cycle instead of Domains</a:t>
            </a:r>
            <a:endParaRPr lang="de-DE" i="1" dirty="0"/>
          </a:p>
        </p:txBody>
      </p:sp>
      <p:sp>
        <p:nvSpPr>
          <p:cNvPr id="11" name="Rechteck 10"/>
          <p:cNvSpPr/>
          <p:nvPr/>
        </p:nvSpPr>
        <p:spPr>
          <a:xfrm>
            <a:off x="1117091" y="628328"/>
            <a:ext cx="2730544" cy="4816152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1117091" y="412304"/>
            <a:ext cx="2730544" cy="4816152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117091" y="187896"/>
            <a:ext cx="2730544" cy="4816152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122851" y="-19744"/>
            <a:ext cx="2730544" cy="4816152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1122851" y="-235768"/>
            <a:ext cx="2730544" cy="4816152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96124" y="1716832"/>
            <a:ext cx="2385333" cy="492443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rgbClr val="7030A0"/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08979" y="1707991"/>
            <a:ext cx="2373384" cy="28892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08979" y="2295545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75968" y="2511569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84436" y="2727593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3185" y="3004592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9938" y="31596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79810" y="3364632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Asset</a:t>
            </a:r>
          </a:p>
        </p:txBody>
      </p:sp>
      <p:grpSp>
        <p:nvGrpSpPr>
          <p:cNvPr id="42" name="Gruppieren 41"/>
          <p:cNvGrpSpPr/>
          <p:nvPr/>
        </p:nvGrpSpPr>
        <p:grpSpPr>
          <a:xfrm>
            <a:off x="36064" y="3782936"/>
            <a:ext cx="2517401" cy="1174256"/>
            <a:chOff x="1691679" y="3796680"/>
            <a:chExt cx="2517401" cy="1174256"/>
          </a:xfrm>
        </p:grpSpPr>
        <p:sp>
          <p:nvSpPr>
            <p:cNvPr id="26" name="Richtungspfeil 25"/>
            <p:cNvSpPr/>
            <p:nvPr/>
          </p:nvSpPr>
          <p:spPr>
            <a:xfrm>
              <a:off x="1691679" y="3796680"/>
              <a:ext cx="1224137" cy="911164"/>
            </a:xfrm>
            <a:prstGeom prst="homePlate">
              <a:avLst>
                <a:gd name="adj" fmla="val 24911"/>
              </a:avLst>
            </a:prstGeom>
            <a:solidFill>
              <a:schemeClr val="tx1">
                <a:lumMod val="40000"/>
                <a:lumOff val="60000"/>
              </a:schemeClr>
            </a:solidFill>
            <a:ln w="12700"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4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Type</a:t>
              </a:r>
            </a:p>
          </p:txBody>
        </p:sp>
        <p:sp>
          <p:nvSpPr>
            <p:cNvPr id="28" name="Eingekerbter Richtungspfeil 27"/>
            <p:cNvSpPr/>
            <p:nvPr/>
          </p:nvSpPr>
          <p:spPr>
            <a:xfrm>
              <a:off x="2663788" y="4059772"/>
              <a:ext cx="1545292" cy="911164"/>
            </a:xfrm>
            <a:prstGeom prst="chevron">
              <a:avLst>
                <a:gd name="adj" fmla="val 27419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3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Instance</a:t>
              </a:r>
              <a:endParaRPr lang="de-DE" sz="13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ingekerbter Richtungspfeil 31"/>
            <p:cNvSpPr/>
            <p:nvPr/>
          </p:nvSpPr>
          <p:spPr>
            <a:xfrm>
              <a:off x="3150002" y="4398556"/>
              <a:ext cx="989950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7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Eingekerbter Richtungspfeil 35"/>
            <p:cNvSpPr/>
            <p:nvPr/>
          </p:nvSpPr>
          <p:spPr>
            <a:xfrm>
              <a:off x="2204817" y="4156720"/>
              <a:ext cx="855015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ichtungspfeil 28"/>
            <p:cNvSpPr/>
            <p:nvPr/>
          </p:nvSpPr>
          <p:spPr>
            <a:xfrm>
              <a:off x="1696986" y="4012704"/>
              <a:ext cx="714774" cy="334228"/>
            </a:xfrm>
            <a:prstGeom prst="homePlate">
              <a:avLst>
                <a:gd name="adj" fmla="val 2492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Development</a:t>
              </a:r>
            </a:p>
          </p:txBody>
        </p:sp>
        <p:sp>
          <p:nvSpPr>
            <p:cNvPr id="33" name="Eingekerbter Richtungspfeil 32"/>
            <p:cNvSpPr/>
            <p:nvPr/>
          </p:nvSpPr>
          <p:spPr>
            <a:xfrm>
              <a:off x="2843808" y="4300736"/>
              <a:ext cx="767266" cy="334228"/>
            </a:xfrm>
            <a:prstGeom prst="chevron">
              <a:avLst>
                <a:gd name="adj" fmla="val 2036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Production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Gerade Verbindung mit Pfeil 43"/>
          <p:cNvCxnSpPr/>
          <p:nvPr/>
        </p:nvCxnSpPr>
        <p:spPr>
          <a:xfrm flipV="1">
            <a:off x="2553465" y="2076872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3201537" y="3838491"/>
            <a:ext cx="1087157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/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3561577" y="3652664"/>
            <a:ext cx="619080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3921617" y="3580656"/>
            <a:ext cx="1016625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4281657" y="3406443"/>
            <a:ext cx="816249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4569689" y="3334435"/>
            <a:ext cx="1245854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Connected World</a:t>
            </a:r>
          </a:p>
        </p:txBody>
      </p:sp>
      <p:sp>
        <p:nvSpPr>
          <p:cNvPr id="120" name="Textfeld 119"/>
          <p:cNvSpPr txBox="1"/>
          <p:nvPr/>
        </p:nvSpPr>
        <p:spPr>
          <a:xfrm rot="16200000">
            <a:off x="1832562" y="291238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129" name="Textfeld 128"/>
          <p:cNvSpPr txBox="1"/>
          <p:nvPr/>
        </p:nvSpPr>
        <p:spPr>
          <a:xfrm>
            <a:off x="6752615" y="2973938"/>
            <a:ext cx="679994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Process</a:t>
            </a:r>
          </a:p>
        </p:txBody>
      </p:sp>
      <p:sp>
        <p:nvSpPr>
          <p:cNvPr id="130" name="Textfeld 129"/>
          <p:cNvSpPr txBox="1"/>
          <p:nvPr/>
        </p:nvSpPr>
        <p:spPr>
          <a:xfrm>
            <a:off x="7112655" y="2788568"/>
            <a:ext cx="482824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333CC"/>
                </a:solidFill>
              </a:rPr>
              <a:t>Field</a:t>
            </a:r>
          </a:p>
        </p:txBody>
      </p:sp>
      <p:sp>
        <p:nvSpPr>
          <p:cNvPr id="154" name="Textfeld 153"/>
          <p:cNvSpPr txBox="1"/>
          <p:nvPr/>
        </p:nvSpPr>
        <p:spPr>
          <a:xfrm>
            <a:off x="7481312" y="2788568"/>
            <a:ext cx="1718740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/>
              <a:t>Station </a:t>
            </a:r>
            <a:r>
              <a:rPr lang="en-US" sz="1000" b="1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(+Control Device)</a:t>
            </a:r>
          </a:p>
        </p:txBody>
      </p:sp>
      <p:sp>
        <p:nvSpPr>
          <p:cNvPr id="155" name="Textfeld 154"/>
          <p:cNvSpPr txBox="1"/>
          <p:nvPr/>
        </p:nvSpPr>
        <p:spPr>
          <a:xfrm>
            <a:off x="7884368" y="2542347"/>
            <a:ext cx="788999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Operation</a:t>
            </a:r>
          </a:p>
        </p:txBody>
      </p:sp>
      <p:sp>
        <p:nvSpPr>
          <p:cNvPr id="156" name="Textfeld 155"/>
          <p:cNvSpPr txBox="1"/>
          <p:nvPr/>
        </p:nvSpPr>
        <p:spPr>
          <a:xfrm>
            <a:off x="8316416" y="2398331"/>
            <a:ext cx="816249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57" name="Textfeld 156"/>
          <p:cNvSpPr txBox="1"/>
          <p:nvPr/>
        </p:nvSpPr>
        <p:spPr>
          <a:xfrm>
            <a:off x="8655882" y="2212504"/>
            <a:ext cx="596638" cy="246221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Market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2557251" y="1374107"/>
            <a:ext cx="1724406" cy="630757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2532446" y="1625660"/>
            <a:ext cx="1826141" cy="523220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14" name="Ellipse 13"/>
          <p:cNvSpPr/>
          <p:nvPr/>
        </p:nvSpPr>
        <p:spPr>
          <a:xfrm rot="21434595">
            <a:off x="4053853" y="834122"/>
            <a:ext cx="1644378" cy="2447958"/>
          </a:xfrm>
          <a:prstGeom prst="ellipse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Rechteck 127"/>
          <p:cNvSpPr/>
          <p:nvPr/>
        </p:nvSpPr>
        <p:spPr>
          <a:xfrm>
            <a:off x="5316241" y="-236225"/>
            <a:ext cx="2730544" cy="481615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1" name="Rechteck 130"/>
          <p:cNvSpPr/>
          <p:nvPr/>
        </p:nvSpPr>
        <p:spPr>
          <a:xfrm>
            <a:off x="5316241" y="-452249"/>
            <a:ext cx="2730544" cy="4816152"/>
          </a:xfrm>
          <a:prstGeom prst="rect">
            <a:avLst/>
          </a:prstGeom>
          <a:gradFill>
            <a:gsLst>
              <a:gs pos="0">
                <a:srgbClr val="00FF00"/>
              </a:gs>
              <a:gs pos="51000">
                <a:srgbClr val="00FF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2" name="Rechteck 131"/>
          <p:cNvSpPr/>
          <p:nvPr/>
        </p:nvSpPr>
        <p:spPr>
          <a:xfrm>
            <a:off x="5316241" y="-668273"/>
            <a:ext cx="2730544" cy="4816152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FFC000"/>
              </a:gs>
              <a:gs pos="100000">
                <a:srgbClr val="FFC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FFCC00"/>
            </a:extrusionClr>
            <a:contourClr>
              <a:srgbClr val="FFCC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3" name="Rechteck 132"/>
          <p:cNvSpPr/>
          <p:nvPr/>
        </p:nvSpPr>
        <p:spPr>
          <a:xfrm>
            <a:off x="5316241" y="-892681"/>
            <a:ext cx="2730544" cy="4816152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4" name="Rechteck 133"/>
          <p:cNvSpPr/>
          <p:nvPr/>
        </p:nvSpPr>
        <p:spPr>
          <a:xfrm>
            <a:off x="5322001" y="-1100321"/>
            <a:ext cx="2730544" cy="4816152"/>
          </a:xfrm>
          <a:prstGeom prst="rect">
            <a:avLst/>
          </a:prstGeom>
          <a:gradFill>
            <a:gsLst>
              <a:gs pos="0">
                <a:srgbClr val="FF00FF"/>
              </a:gs>
              <a:gs pos="50000">
                <a:srgbClr val="FF00FF">
                  <a:alpha val="69804"/>
                </a:srgbClr>
              </a:gs>
              <a:gs pos="100000">
                <a:srgbClr val="FF00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FF66FF"/>
            </a:extrusionClr>
            <a:contourClr>
              <a:srgbClr val="FF66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8" name="Textfeld 137"/>
          <p:cNvSpPr txBox="1"/>
          <p:nvPr/>
        </p:nvSpPr>
        <p:spPr>
          <a:xfrm>
            <a:off x="4333009" y="1431449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139" name="Textfeld 138"/>
          <p:cNvSpPr txBox="1"/>
          <p:nvPr/>
        </p:nvSpPr>
        <p:spPr>
          <a:xfrm>
            <a:off x="4299998" y="1647473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140" name="Textfeld 139"/>
          <p:cNvSpPr txBox="1"/>
          <p:nvPr/>
        </p:nvSpPr>
        <p:spPr>
          <a:xfrm>
            <a:off x="4356313" y="1924472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142" name="Textfeld 141"/>
          <p:cNvSpPr txBox="1"/>
          <p:nvPr/>
        </p:nvSpPr>
        <p:spPr>
          <a:xfrm>
            <a:off x="4283968" y="2140496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Communication</a:t>
            </a:r>
          </a:p>
        </p:txBody>
      </p:sp>
      <p:sp>
        <p:nvSpPr>
          <p:cNvPr id="143" name="Textfeld 142"/>
          <p:cNvSpPr txBox="1"/>
          <p:nvPr/>
        </p:nvSpPr>
        <p:spPr>
          <a:xfrm>
            <a:off x="4283968" y="2500536"/>
            <a:ext cx="2454518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Component </a:t>
            </a:r>
            <a:r>
              <a:rPr lang="en-US" sz="1000" b="1" i="1" dirty="0">
                <a:solidFill>
                  <a:schemeClr val="bg1">
                    <a:lumMod val="85000"/>
                  </a:schemeClr>
                </a:solidFill>
              </a:rPr>
              <a:t>(“Asset” + Integration)</a:t>
            </a:r>
          </a:p>
        </p:txBody>
      </p:sp>
      <p:cxnSp>
        <p:nvCxnSpPr>
          <p:cNvPr id="160" name="Gerade Verbindung mit Pfeil 159"/>
          <p:cNvCxnSpPr/>
          <p:nvPr/>
        </p:nvCxnSpPr>
        <p:spPr>
          <a:xfrm flipH="1">
            <a:off x="6757045" y="916360"/>
            <a:ext cx="1724406" cy="630757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feld 160"/>
          <p:cNvSpPr txBox="1"/>
          <p:nvPr/>
        </p:nvSpPr>
        <p:spPr>
          <a:xfrm>
            <a:off x="7817053" y="937846"/>
            <a:ext cx="787395" cy="338554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Zones</a:t>
            </a:r>
            <a:endParaRPr lang="en-US" sz="1200" dirty="0">
              <a:solidFill>
                <a:srgbClr val="3333CC"/>
              </a:solidFill>
            </a:endParaRPr>
          </a:p>
        </p:txBody>
      </p:sp>
      <p:sp>
        <p:nvSpPr>
          <p:cNvPr id="159" name="Textfeld 158"/>
          <p:cNvSpPr txBox="1"/>
          <p:nvPr/>
        </p:nvSpPr>
        <p:spPr>
          <a:xfrm rot="16200000">
            <a:off x="6217223" y="222346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cxnSp>
        <p:nvCxnSpPr>
          <p:cNvPr id="151" name="Gerade Verbindung mit Pfeil 150"/>
          <p:cNvCxnSpPr/>
          <p:nvPr/>
        </p:nvCxnSpPr>
        <p:spPr>
          <a:xfrm flipV="1">
            <a:off x="6732240" y="1569948"/>
            <a:ext cx="0" cy="2043575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feld 161"/>
          <p:cNvSpPr txBox="1"/>
          <p:nvPr/>
        </p:nvSpPr>
        <p:spPr>
          <a:xfrm>
            <a:off x="5142885" y="1204392"/>
            <a:ext cx="1159292" cy="369332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Domains</a:t>
            </a:r>
          </a:p>
        </p:txBody>
      </p:sp>
      <p:cxnSp>
        <p:nvCxnSpPr>
          <p:cNvPr id="163" name="Gerade Verbindung mit Pfeil 162"/>
          <p:cNvCxnSpPr/>
          <p:nvPr/>
        </p:nvCxnSpPr>
        <p:spPr>
          <a:xfrm>
            <a:off x="4358856" y="1247508"/>
            <a:ext cx="2373384" cy="28892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feld 163"/>
          <p:cNvSpPr txBox="1"/>
          <p:nvPr/>
        </p:nvSpPr>
        <p:spPr>
          <a:xfrm>
            <a:off x="4131948" y="2500536"/>
            <a:ext cx="728084" cy="215444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800" b="1" dirty="0"/>
              <a:t>Generation</a:t>
            </a:r>
          </a:p>
        </p:txBody>
      </p:sp>
      <p:cxnSp>
        <p:nvCxnSpPr>
          <p:cNvPr id="165" name="Gerade Verbindung mit Pfeil 164"/>
          <p:cNvCxnSpPr/>
          <p:nvPr/>
        </p:nvCxnSpPr>
        <p:spPr>
          <a:xfrm>
            <a:off x="4283968" y="2545533"/>
            <a:ext cx="498694" cy="27591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headEnd type="triangle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Gerade Verbindung mit Pfeil 165"/>
          <p:cNvCxnSpPr/>
          <p:nvPr/>
        </p:nvCxnSpPr>
        <p:spPr>
          <a:xfrm>
            <a:off x="4708835" y="2776946"/>
            <a:ext cx="680133" cy="27011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headEnd type="triangle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Gerade Verbindung mit Pfeil 166"/>
          <p:cNvCxnSpPr/>
          <p:nvPr/>
        </p:nvCxnSpPr>
        <p:spPr>
          <a:xfrm>
            <a:off x="5283423" y="3064978"/>
            <a:ext cx="439229" cy="27011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headEnd type="triangle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Gerade Verbindung mit Pfeil 167"/>
          <p:cNvCxnSpPr/>
          <p:nvPr/>
        </p:nvCxnSpPr>
        <p:spPr>
          <a:xfrm>
            <a:off x="5716947" y="2905573"/>
            <a:ext cx="439229" cy="27011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headEnd type="triangle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Gerade Verbindung mit Pfeil 168"/>
          <p:cNvCxnSpPr/>
          <p:nvPr/>
        </p:nvCxnSpPr>
        <p:spPr>
          <a:xfrm>
            <a:off x="6084168" y="3207110"/>
            <a:ext cx="648072" cy="13506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headEnd type="triangle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extfeld 169"/>
          <p:cNvSpPr txBox="1"/>
          <p:nvPr/>
        </p:nvSpPr>
        <p:spPr>
          <a:xfrm>
            <a:off x="4644008" y="2732529"/>
            <a:ext cx="768159" cy="200055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700" b="1" dirty="0"/>
              <a:t>Transmission</a:t>
            </a:r>
          </a:p>
        </p:txBody>
      </p:sp>
      <p:sp>
        <p:nvSpPr>
          <p:cNvPr id="171" name="Textfeld 170"/>
          <p:cNvSpPr txBox="1"/>
          <p:nvPr/>
        </p:nvSpPr>
        <p:spPr>
          <a:xfrm>
            <a:off x="5178532" y="3076600"/>
            <a:ext cx="689612" cy="200055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700" b="1" dirty="0"/>
              <a:t>Distribution</a:t>
            </a:r>
          </a:p>
        </p:txBody>
      </p:sp>
      <p:sp>
        <p:nvSpPr>
          <p:cNvPr id="172" name="Textfeld 171"/>
          <p:cNvSpPr txBox="1"/>
          <p:nvPr/>
        </p:nvSpPr>
        <p:spPr>
          <a:xfrm>
            <a:off x="5724128" y="2860576"/>
            <a:ext cx="401072" cy="215444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800" b="1" dirty="0"/>
              <a:t>DER</a:t>
            </a:r>
          </a:p>
        </p:txBody>
      </p:sp>
      <p:sp>
        <p:nvSpPr>
          <p:cNvPr id="173" name="Textfeld 172"/>
          <p:cNvSpPr txBox="1"/>
          <p:nvPr/>
        </p:nvSpPr>
        <p:spPr>
          <a:xfrm>
            <a:off x="6068276" y="3148608"/>
            <a:ext cx="663964" cy="338554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800" b="1" dirty="0"/>
              <a:t>Customer</a:t>
            </a:r>
          </a:p>
          <a:p>
            <a:r>
              <a:rPr lang="en-US" sz="800" b="1" dirty="0"/>
              <a:t>Premises</a:t>
            </a:r>
          </a:p>
        </p:txBody>
      </p:sp>
      <p:sp>
        <p:nvSpPr>
          <p:cNvPr id="72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24977451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Gerade Verbindung mit Pfeil 52"/>
          <p:cNvCxnSpPr/>
          <p:nvPr/>
        </p:nvCxnSpPr>
        <p:spPr>
          <a:xfrm flipH="1">
            <a:off x="3150116" y="299983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3078108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627784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9" name="Textfeld 58"/>
          <p:cNvSpPr txBox="1"/>
          <p:nvPr/>
        </p:nvSpPr>
        <p:spPr>
          <a:xfrm>
            <a:off x="4546617" y="3796680"/>
            <a:ext cx="60144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</a:t>
            </a:r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4932040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292080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RAMA </a:t>
            </a:r>
            <a:r>
              <a:rPr lang="en-US" sz="2400" i="1" dirty="0"/>
              <a:t>(Draft)</a:t>
            </a:r>
            <a:br>
              <a:rPr lang="en-US" sz="2400" dirty="0"/>
            </a:br>
            <a:r>
              <a:rPr lang="en-US" dirty="0"/>
              <a:t>Reference Architecture Model Automotive</a:t>
            </a:r>
            <a:endParaRPr lang="en-US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gradFill>
            <a:gsLst>
              <a:gs pos="0">
                <a:srgbClr val="7030A0"/>
              </a:gs>
              <a:gs pos="51000">
                <a:srgbClr val="7030A0"/>
              </a:gs>
              <a:gs pos="100000">
                <a:srgbClr val="7030A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9954CC"/>
            </a:extrusionClr>
            <a:contourClr>
              <a:srgbClr val="9954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316160"/>
            <a:ext cx="2730544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659432"/>
            <a:ext cx="2730544" cy="5104184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rgbClr val="FFFF00"/>
              </a:gs>
              <a:gs pos="100000">
                <a:srgbClr val="FF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FFFF00"/>
            </a:extrusionClr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835696" y="2079521"/>
            <a:ext cx="72968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Service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422793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727593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763688" y="3015625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763688" y="3303657"/>
            <a:ext cx="1040670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Component</a:t>
            </a:r>
          </a:p>
        </p:txBody>
      </p:sp>
      <p:sp>
        <p:nvSpPr>
          <p:cNvPr id="28" name="Eingekerbter Richtungspfeil 27"/>
          <p:cNvSpPr/>
          <p:nvPr/>
        </p:nvSpPr>
        <p:spPr>
          <a:xfrm>
            <a:off x="2529625" y="3749612"/>
            <a:ext cx="1679456" cy="911164"/>
          </a:xfrm>
          <a:prstGeom prst="chevron">
            <a:avLst>
              <a:gd name="adj" fmla="val 27419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3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Instance</a:t>
            </a:r>
            <a:endParaRPr lang="de-DE" sz="130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ichtungspfeil 25"/>
          <p:cNvSpPr/>
          <p:nvPr/>
        </p:nvSpPr>
        <p:spPr>
          <a:xfrm>
            <a:off x="1691680" y="3486520"/>
            <a:ext cx="1125375" cy="911164"/>
          </a:xfrm>
          <a:prstGeom prst="homePlate">
            <a:avLst>
              <a:gd name="adj" fmla="val 24911"/>
            </a:avLst>
          </a:prstGeom>
          <a:solidFill>
            <a:schemeClr val="tx1">
              <a:lumMod val="40000"/>
              <a:lumOff val="60000"/>
            </a:schemeClr>
          </a:solidFill>
          <a:ln w="254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Type</a:t>
            </a:r>
          </a:p>
        </p:txBody>
      </p:sp>
      <p:sp>
        <p:nvSpPr>
          <p:cNvPr id="36" name="Eingekerbter Richtungspfeil 35"/>
          <p:cNvSpPr/>
          <p:nvPr/>
        </p:nvSpPr>
        <p:spPr>
          <a:xfrm>
            <a:off x="2204818" y="3844620"/>
            <a:ext cx="612237" cy="334228"/>
          </a:xfrm>
          <a:prstGeom prst="chevron">
            <a:avLst>
              <a:gd name="adj" fmla="val 29481"/>
            </a:avLst>
          </a:prstGeom>
          <a:solidFill>
            <a:srgbClr val="7030A0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</a:t>
            </a:r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Richtungspfeil 28"/>
          <p:cNvSpPr/>
          <p:nvPr/>
        </p:nvSpPr>
        <p:spPr>
          <a:xfrm>
            <a:off x="1696987" y="3724672"/>
            <a:ext cx="629388" cy="334228"/>
          </a:xfrm>
          <a:prstGeom prst="homePlate">
            <a:avLst>
              <a:gd name="adj" fmla="val 24922"/>
            </a:avLst>
          </a:prstGeom>
          <a:solidFill>
            <a:srgbClr val="7030A0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cxnSp>
        <p:nvCxnSpPr>
          <p:cNvPr id="44" name="Gerade Verbindung mit Pfeil 43"/>
          <p:cNvCxnSpPr/>
          <p:nvPr/>
        </p:nvCxnSpPr>
        <p:spPr>
          <a:xfrm flipV="1">
            <a:off x="4200078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292080" y="3488903"/>
            <a:ext cx="84189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Domain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6084168" y="1768061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/>
          <p:nvPr/>
        </p:nvCxnSpPr>
        <p:spPr>
          <a:xfrm flipV="1">
            <a:off x="5652120" y="19328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5292080" y="2056093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4860032" y="2200109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4499992" y="2344125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feld 110"/>
          <p:cNvSpPr txBox="1"/>
          <p:nvPr/>
        </p:nvSpPr>
        <p:spPr>
          <a:xfrm>
            <a:off x="6147487" y="3344887"/>
            <a:ext cx="2024913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Infrastructure (Street)</a:t>
            </a:r>
          </a:p>
        </p:txBody>
      </p:sp>
      <p:sp>
        <p:nvSpPr>
          <p:cNvPr id="118" name="Textfeld 117"/>
          <p:cNvSpPr txBox="1"/>
          <p:nvPr/>
        </p:nvSpPr>
        <p:spPr>
          <a:xfrm>
            <a:off x="4259163" y="1329244"/>
            <a:ext cx="1826141" cy="338554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</p:txBody>
      </p:sp>
      <p:sp>
        <p:nvSpPr>
          <p:cNvPr id="120" name="Textfeld 119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8" name="Eingekerbter Richtungspfeil 57"/>
          <p:cNvSpPr/>
          <p:nvPr/>
        </p:nvSpPr>
        <p:spPr>
          <a:xfrm>
            <a:off x="3587841" y="4182532"/>
            <a:ext cx="612237" cy="334228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</a:t>
            </a:r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2894349" y="3868688"/>
            <a:ext cx="9124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Operation</a:t>
            </a:r>
          </a:p>
        </p:txBody>
      </p:sp>
      <p:sp>
        <p:nvSpPr>
          <p:cNvPr id="62" name="Eingekerbter Richtungspfeil 61"/>
          <p:cNvSpPr/>
          <p:nvPr/>
        </p:nvSpPr>
        <p:spPr>
          <a:xfrm>
            <a:off x="3140619" y="4084712"/>
            <a:ext cx="612237" cy="334228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Move</a:t>
            </a:r>
          </a:p>
        </p:txBody>
      </p:sp>
      <p:sp>
        <p:nvSpPr>
          <p:cNvPr id="68" name="Eingekerbter Richtungspfeil 67"/>
          <p:cNvSpPr/>
          <p:nvPr/>
        </p:nvSpPr>
        <p:spPr>
          <a:xfrm>
            <a:off x="2699792" y="3966508"/>
            <a:ext cx="612237" cy="334228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Park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5004048" y="3652664"/>
            <a:ext cx="564578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ECU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5796136" y="3364632"/>
            <a:ext cx="801566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Vehicle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516216" y="3200871"/>
            <a:ext cx="2109808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Connected World (ITS)</a:t>
            </a:r>
          </a:p>
        </p:txBody>
      </p:sp>
      <p:sp>
        <p:nvSpPr>
          <p:cNvPr id="50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17708090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710" y="987955"/>
            <a:ext cx="2297634" cy="151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RAMA (</a:t>
            </a:r>
            <a:r>
              <a:rPr lang="de-DE" sz="2400" dirty="0" err="1"/>
              <a:t>Draft</a:t>
            </a:r>
            <a:r>
              <a:rPr lang="de-DE" sz="2400" dirty="0"/>
              <a:t>)</a:t>
            </a:r>
            <a:br>
              <a:rPr lang="de-DE" sz="2400" dirty="0"/>
            </a:br>
            <a:r>
              <a:rPr lang="de-DE" dirty="0"/>
              <a:t>Referenzarchitekturmodell Automotive – Life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Cycle &amp; Value Stream</a:t>
            </a:r>
            <a:r>
              <a:rPr lang="de-DE" dirty="0"/>
              <a:t> </a:t>
            </a:r>
            <a:endParaRPr lang="de-DE" i="1" dirty="0"/>
          </a:p>
        </p:txBody>
      </p:sp>
      <p:sp>
        <p:nvSpPr>
          <p:cNvPr id="22" name="Textfeld 21"/>
          <p:cNvSpPr txBox="1"/>
          <p:nvPr/>
        </p:nvSpPr>
        <p:spPr>
          <a:xfrm>
            <a:off x="1667137" y="3756511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28" name="Eingekerbter Richtungspfeil 27"/>
          <p:cNvSpPr/>
          <p:nvPr/>
        </p:nvSpPr>
        <p:spPr>
          <a:xfrm>
            <a:off x="2915815" y="3054472"/>
            <a:ext cx="3424597" cy="1030240"/>
          </a:xfrm>
          <a:prstGeom prst="chevron">
            <a:avLst>
              <a:gd name="adj" fmla="val 27419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3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Instance</a:t>
            </a:r>
            <a:endParaRPr lang="de-DE" sz="130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ichtungspfeil 25"/>
          <p:cNvSpPr/>
          <p:nvPr/>
        </p:nvSpPr>
        <p:spPr>
          <a:xfrm>
            <a:off x="899592" y="3054472"/>
            <a:ext cx="2230467" cy="1030240"/>
          </a:xfrm>
          <a:prstGeom prst="homePlate">
            <a:avLst>
              <a:gd name="adj" fmla="val 24911"/>
            </a:avLst>
          </a:prstGeom>
          <a:solidFill>
            <a:schemeClr val="tx1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Type</a:t>
            </a:r>
          </a:p>
        </p:txBody>
      </p:sp>
      <p:sp>
        <p:nvSpPr>
          <p:cNvPr id="36" name="Eingekerbter Richtungspfeil 35"/>
          <p:cNvSpPr/>
          <p:nvPr/>
        </p:nvSpPr>
        <p:spPr>
          <a:xfrm>
            <a:off x="1979712" y="3385438"/>
            <a:ext cx="1150347" cy="377907"/>
          </a:xfrm>
          <a:prstGeom prst="chevron">
            <a:avLst>
              <a:gd name="adj" fmla="val 29481"/>
            </a:avLst>
          </a:prstGeom>
          <a:solidFill>
            <a:srgbClr val="7030A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</p:txBody>
      </p:sp>
      <p:sp>
        <p:nvSpPr>
          <p:cNvPr id="29" name="Richtungspfeil 28"/>
          <p:cNvSpPr/>
          <p:nvPr/>
        </p:nvSpPr>
        <p:spPr>
          <a:xfrm>
            <a:off x="899592" y="3385438"/>
            <a:ext cx="1182573" cy="377907"/>
          </a:xfrm>
          <a:prstGeom prst="homePlate">
            <a:avLst>
              <a:gd name="adj" fmla="val 24922"/>
            </a:avLst>
          </a:prstGeom>
          <a:solidFill>
            <a:srgbClr val="7030A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58" name="Eingekerbter Richtungspfeil 57"/>
          <p:cNvSpPr/>
          <p:nvPr/>
        </p:nvSpPr>
        <p:spPr>
          <a:xfrm>
            <a:off x="5148064" y="3385438"/>
            <a:ext cx="1150347" cy="377907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3770920" y="3110578"/>
            <a:ext cx="171438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Operation</a:t>
            </a:r>
          </a:p>
        </p:txBody>
      </p:sp>
      <p:sp>
        <p:nvSpPr>
          <p:cNvPr id="62" name="Eingekerbter Richtungspfeil 61"/>
          <p:cNvSpPr/>
          <p:nvPr/>
        </p:nvSpPr>
        <p:spPr>
          <a:xfrm>
            <a:off x="4067944" y="3385438"/>
            <a:ext cx="1150347" cy="377907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</a:p>
        </p:txBody>
      </p:sp>
      <p:sp>
        <p:nvSpPr>
          <p:cNvPr id="68" name="Eingekerbter Richtungspfeil 67"/>
          <p:cNvSpPr/>
          <p:nvPr/>
        </p:nvSpPr>
        <p:spPr>
          <a:xfrm>
            <a:off x="3059832" y="3385438"/>
            <a:ext cx="1150347" cy="377907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1043608" y="1457826"/>
            <a:ext cx="2147635" cy="911164"/>
          </a:xfrm>
          <a:prstGeom prst="homePlate">
            <a:avLst>
              <a:gd name="adj" fmla="val 24911"/>
            </a:avLst>
          </a:prstGeom>
          <a:solidFill>
            <a:schemeClr val="tx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Type</a:t>
            </a:r>
          </a:p>
        </p:txBody>
      </p:sp>
      <p:sp>
        <p:nvSpPr>
          <p:cNvPr id="18" name="Eingekerbter Richtungspfeil 17"/>
          <p:cNvSpPr/>
          <p:nvPr/>
        </p:nvSpPr>
        <p:spPr>
          <a:xfrm>
            <a:off x="2992701" y="1457826"/>
            <a:ext cx="2369605" cy="911164"/>
          </a:xfrm>
          <a:prstGeom prst="chevron">
            <a:avLst>
              <a:gd name="adj" fmla="val 27419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300" b="1" dirty="0">
                <a:solidFill>
                  <a:schemeClr val="tx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Instance</a:t>
            </a:r>
            <a:endParaRPr lang="de-DE" sz="130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Eingekerbter Richtungspfeil 18"/>
          <p:cNvSpPr/>
          <p:nvPr/>
        </p:nvSpPr>
        <p:spPr>
          <a:xfrm>
            <a:off x="4211960" y="1746294"/>
            <a:ext cx="1080120" cy="334228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11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Eingekerbter Richtungspfeil 19"/>
          <p:cNvSpPr/>
          <p:nvPr/>
        </p:nvSpPr>
        <p:spPr>
          <a:xfrm>
            <a:off x="2051720" y="1746294"/>
            <a:ext cx="1139523" cy="334228"/>
          </a:xfrm>
          <a:prstGeom prst="chevron">
            <a:avLst>
              <a:gd name="adj" fmla="val 29481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11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ichtungspfeil 20"/>
          <p:cNvSpPr/>
          <p:nvPr/>
        </p:nvSpPr>
        <p:spPr>
          <a:xfrm>
            <a:off x="1043607" y="1746294"/>
            <a:ext cx="1073817" cy="334228"/>
          </a:xfrm>
          <a:prstGeom prst="homePlate">
            <a:avLst>
              <a:gd name="adj" fmla="val 24922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23" name="Eingekerbter Richtungspfeil 22"/>
          <p:cNvSpPr/>
          <p:nvPr/>
        </p:nvSpPr>
        <p:spPr>
          <a:xfrm>
            <a:off x="3172722" y="1746294"/>
            <a:ext cx="1111246" cy="334228"/>
          </a:xfrm>
          <a:prstGeom prst="chevron">
            <a:avLst>
              <a:gd name="adj" fmla="val 20362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Production</a:t>
            </a:r>
            <a:endParaRPr lang="en-US" sz="11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664" y="2729269"/>
            <a:ext cx="2486294" cy="14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6204376" y="1323614"/>
            <a:ext cx="630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 Black" panose="020B0A04020102020204" pitchFamily="34" charset="0"/>
              </a:rPr>
              <a:t>RAMI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7278660" y="3053118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 Black" panose="020B0A04020102020204" pitchFamily="34" charset="0"/>
              </a:rPr>
              <a:t>RAMA</a:t>
            </a:r>
          </a:p>
        </p:txBody>
      </p:sp>
      <p:sp>
        <p:nvSpPr>
          <p:cNvPr id="24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104386104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4.0 Component</a:t>
            </a:r>
          </a:p>
        </p:txBody>
      </p:sp>
      <p:sp>
        <p:nvSpPr>
          <p:cNvPr id="7" name="Ecken des Rechtecks auf der gleichen Seite schneiden 6"/>
          <p:cNvSpPr/>
          <p:nvPr/>
        </p:nvSpPr>
        <p:spPr>
          <a:xfrm>
            <a:off x="4067944" y="1204392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8" name="Ecken des Rechtecks auf der gleichen Seite schneiden 7"/>
          <p:cNvSpPr/>
          <p:nvPr/>
        </p:nvSpPr>
        <p:spPr>
          <a:xfrm>
            <a:off x="4067944" y="2860576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9" name="Ecken des Rechtecks auf der gleichen Seite schneiden 8"/>
          <p:cNvSpPr/>
          <p:nvPr/>
        </p:nvSpPr>
        <p:spPr>
          <a:xfrm>
            <a:off x="6804248" y="1204392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sp>
        <p:nvSpPr>
          <p:cNvPr id="10" name="Ecken des Rechtecks auf der gleichen Seite schneiden 9"/>
          <p:cNvSpPr/>
          <p:nvPr/>
        </p:nvSpPr>
        <p:spPr>
          <a:xfrm>
            <a:off x="6804248" y="2860576"/>
            <a:ext cx="1872208" cy="1080120"/>
          </a:xfrm>
          <a:prstGeom prst="snip2SameRect">
            <a:avLst/>
          </a:prstGeom>
          <a:solidFill>
            <a:srgbClr val="3333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000" b="1" dirty="0"/>
              <a:t>Administration Shell</a:t>
            </a:r>
          </a:p>
        </p:txBody>
      </p:sp>
      <p:cxnSp>
        <p:nvCxnSpPr>
          <p:cNvPr id="12" name="Gerade Verbindung 11"/>
          <p:cNvCxnSpPr/>
          <p:nvPr/>
        </p:nvCxnSpPr>
        <p:spPr>
          <a:xfrm>
            <a:off x="6372200" y="988368"/>
            <a:ext cx="0" cy="3240360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6016352" y="1636440"/>
            <a:ext cx="711696" cy="0"/>
          </a:xfrm>
          <a:prstGeom prst="line">
            <a:avLst/>
          </a:prstGeom>
          <a:ln w="38100">
            <a:solidFill>
              <a:srgbClr val="00FF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12160" y="3364632"/>
            <a:ext cx="711696" cy="0"/>
          </a:xfrm>
          <a:prstGeom prst="line">
            <a:avLst/>
          </a:prstGeom>
          <a:ln w="38100">
            <a:solidFill>
              <a:srgbClr val="00FF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cken des Rechtecks auf der gleichen Seite schneiden 15"/>
          <p:cNvSpPr/>
          <p:nvPr/>
        </p:nvSpPr>
        <p:spPr>
          <a:xfrm>
            <a:off x="755576" y="1189192"/>
            <a:ext cx="1872208" cy="1080120"/>
          </a:xfrm>
          <a:prstGeom prst="snip2Same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/>
              <a:t>Thing</a:t>
            </a:r>
          </a:p>
        </p:txBody>
      </p:sp>
      <p:sp>
        <p:nvSpPr>
          <p:cNvPr id="20" name="Ecken des Rechtecks auf der gleichen Seite schneiden 19"/>
          <p:cNvSpPr/>
          <p:nvPr/>
        </p:nvSpPr>
        <p:spPr>
          <a:xfrm>
            <a:off x="4291628" y="1564432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1" name="Ecken des Rechtecks auf der gleichen Seite schneiden 20"/>
          <p:cNvSpPr/>
          <p:nvPr/>
        </p:nvSpPr>
        <p:spPr>
          <a:xfrm>
            <a:off x="4427984" y="1682768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3" name="Ecken des Rechtecks auf der gleichen Seite schneiden 22"/>
          <p:cNvSpPr/>
          <p:nvPr/>
        </p:nvSpPr>
        <p:spPr>
          <a:xfrm>
            <a:off x="4283968" y="3220616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4" name="Ecken des Rechtecks auf der gleichen Seite schneiden 23"/>
          <p:cNvSpPr/>
          <p:nvPr/>
        </p:nvSpPr>
        <p:spPr>
          <a:xfrm>
            <a:off x="4420324" y="3338952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5" name="Ecken des Rechtecks auf der gleichen Seite schneiden 24"/>
          <p:cNvSpPr/>
          <p:nvPr/>
        </p:nvSpPr>
        <p:spPr>
          <a:xfrm>
            <a:off x="7027932" y="3220616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6" name="Ecken des Rechtecks auf der gleichen Seite schneiden 25"/>
          <p:cNvSpPr/>
          <p:nvPr/>
        </p:nvSpPr>
        <p:spPr>
          <a:xfrm>
            <a:off x="7164288" y="3338952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7" name="Ecken des Rechtecks auf der gleichen Seite schneiden 26"/>
          <p:cNvSpPr/>
          <p:nvPr/>
        </p:nvSpPr>
        <p:spPr>
          <a:xfrm>
            <a:off x="7027932" y="1564432"/>
            <a:ext cx="1504508" cy="720080"/>
          </a:xfrm>
          <a:prstGeom prst="snip2Same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10800000"/>
            </a:lightRig>
          </a:scene3d>
          <a:sp3d>
            <a:bevelT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28" name="Ecken des Rechtecks auf der gleichen Seite schneiden 27"/>
          <p:cNvSpPr/>
          <p:nvPr/>
        </p:nvSpPr>
        <p:spPr>
          <a:xfrm>
            <a:off x="7164288" y="1682768"/>
            <a:ext cx="1224136" cy="1033792"/>
          </a:xfrm>
          <a:prstGeom prst="snip2SameRect">
            <a:avLst>
              <a:gd name="adj1" fmla="val 12244"/>
              <a:gd name="adj2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</a:schemeClr>
                </a:solidFill>
              </a:rPr>
              <a:t>Thing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439004" y="4188078"/>
            <a:ext cx="297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I4.0 Comp’ has a unique </a:t>
            </a:r>
            <a:r>
              <a:rPr lang="en-US" b="1" i="1" dirty="0"/>
              <a:t>ID</a:t>
            </a:r>
          </a:p>
        </p:txBody>
      </p:sp>
      <p:sp>
        <p:nvSpPr>
          <p:cNvPr id="30" name="Rechteck 29"/>
          <p:cNvSpPr/>
          <p:nvPr/>
        </p:nvSpPr>
        <p:spPr>
          <a:xfrm rot="5400000">
            <a:off x="-104328" y="1136576"/>
            <a:ext cx="1008112" cy="28719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1" name="Rechteck 30"/>
          <p:cNvSpPr/>
          <p:nvPr/>
        </p:nvSpPr>
        <p:spPr>
          <a:xfrm rot="5400000">
            <a:off x="3262046" y="1118574"/>
            <a:ext cx="1008112" cy="2907940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18" name="Gekrümmte Verbindung 17"/>
          <p:cNvCxnSpPr>
            <a:stCxn id="16" idx="0"/>
          </p:cNvCxnSpPr>
          <p:nvPr/>
        </p:nvCxnSpPr>
        <p:spPr>
          <a:xfrm>
            <a:off x="2627784" y="1729252"/>
            <a:ext cx="1728192" cy="699276"/>
          </a:xfrm>
          <a:prstGeom prst="curvedConnector3">
            <a:avLst/>
          </a:prstGeom>
          <a:ln w="31750">
            <a:solidFill>
              <a:srgbClr val="33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 rot="5400000">
            <a:off x="5924246" y="1076282"/>
            <a:ext cx="1008112" cy="299252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pic>
        <p:nvPicPr>
          <p:cNvPr id="33" name="Picture 2" descr="Electric Me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40696"/>
            <a:ext cx="835234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20" y="2159750"/>
            <a:ext cx="421480" cy="42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464" y="3887569"/>
            <a:ext cx="581784" cy="308441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14" y="2199664"/>
            <a:ext cx="514475" cy="308204"/>
          </a:xfrm>
          <a:prstGeom prst="rect">
            <a:avLst/>
          </a:prstGeom>
        </p:spPr>
      </p:pic>
      <p:sp>
        <p:nvSpPr>
          <p:cNvPr id="44" name="Textfeld 43"/>
          <p:cNvSpPr txBox="1"/>
          <p:nvPr/>
        </p:nvSpPr>
        <p:spPr>
          <a:xfrm>
            <a:off x="3342748" y="814155"/>
            <a:ext cx="84670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107504" y="814155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5851862" y="772344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34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694696088"/>
      </p:ext>
    </p:extLst>
  </p:cSld>
  <p:clrMapOvr>
    <a:masterClrMapping/>
  </p:clrMapOvr>
  <p:transition spd="slow">
    <p:push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uppieren 164"/>
          <p:cNvGrpSpPr/>
          <p:nvPr/>
        </p:nvGrpSpPr>
        <p:grpSpPr>
          <a:xfrm>
            <a:off x="5273601" y="3558403"/>
            <a:ext cx="3402855" cy="1102373"/>
            <a:chOff x="628650" y="3657600"/>
            <a:chExt cx="7505700" cy="2452625"/>
          </a:xfrm>
          <a:solidFill>
            <a:schemeClr val="bg1">
              <a:lumMod val="75000"/>
            </a:schemeClr>
          </a:solidFill>
        </p:grpSpPr>
        <p:sp>
          <p:nvSpPr>
            <p:cNvPr id="166" name="Ellipse 165"/>
            <p:cNvSpPr/>
            <p:nvPr/>
          </p:nvSpPr>
          <p:spPr>
            <a:xfrm>
              <a:off x="1835696" y="4725144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7" name="Ellipse 166"/>
            <p:cNvSpPr/>
            <p:nvPr/>
          </p:nvSpPr>
          <p:spPr>
            <a:xfrm>
              <a:off x="5436096" y="4742073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8" name="Freihandform 167"/>
            <p:cNvSpPr/>
            <p:nvPr/>
          </p:nvSpPr>
          <p:spPr>
            <a:xfrm>
              <a:off x="628650" y="3657600"/>
              <a:ext cx="7505700" cy="1847850"/>
            </a:xfrm>
            <a:custGeom>
              <a:avLst/>
              <a:gdLst>
                <a:gd name="connsiteX0" fmla="*/ 0 w 7505700"/>
                <a:gd name="connsiteY0" fmla="*/ 1847850 h 1847850"/>
                <a:gd name="connsiteX1" fmla="*/ 7486650 w 7505700"/>
                <a:gd name="connsiteY1" fmla="*/ 1838325 h 1847850"/>
                <a:gd name="connsiteX2" fmla="*/ 7505700 w 7505700"/>
                <a:gd name="connsiteY2" fmla="*/ 1085850 h 1847850"/>
                <a:gd name="connsiteX3" fmla="*/ 6219825 w 7505700"/>
                <a:gd name="connsiteY3" fmla="*/ 38100 h 1847850"/>
                <a:gd name="connsiteX4" fmla="*/ 2790825 w 7505700"/>
                <a:gd name="connsiteY4" fmla="*/ 0 h 1847850"/>
                <a:gd name="connsiteX5" fmla="*/ 1819275 w 7505700"/>
                <a:gd name="connsiteY5" fmla="*/ 762000 h 1847850"/>
                <a:gd name="connsiteX6" fmla="*/ 228600 w 7505700"/>
                <a:gd name="connsiteY6" fmla="*/ 933450 h 1847850"/>
                <a:gd name="connsiteX7" fmla="*/ 0 w 7505700"/>
                <a:gd name="connsiteY7" fmla="*/ 1847850 h 18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05700" h="1847850">
                  <a:moveTo>
                    <a:pt x="0" y="1847850"/>
                  </a:moveTo>
                  <a:lnTo>
                    <a:pt x="7486650" y="1838325"/>
                  </a:lnTo>
                  <a:lnTo>
                    <a:pt x="7505700" y="1085850"/>
                  </a:lnTo>
                  <a:lnTo>
                    <a:pt x="6219825" y="38100"/>
                  </a:lnTo>
                  <a:lnTo>
                    <a:pt x="2790825" y="0"/>
                  </a:lnTo>
                  <a:lnTo>
                    <a:pt x="1819275" y="762000"/>
                  </a:lnTo>
                  <a:lnTo>
                    <a:pt x="228600" y="933450"/>
                  </a:lnTo>
                  <a:lnTo>
                    <a:pt x="0" y="18478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38" name="Gruppieren 137"/>
          <p:cNvGrpSpPr/>
          <p:nvPr/>
        </p:nvGrpSpPr>
        <p:grpSpPr>
          <a:xfrm>
            <a:off x="251520" y="3112775"/>
            <a:ext cx="1944216" cy="1403985"/>
            <a:chOff x="251520" y="3112775"/>
            <a:chExt cx="1944216" cy="1403985"/>
          </a:xfrm>
        </p:grpSpPr>
        <p:sp>
          <p:nvSpPr>
            <p:cNvPr id="139" name="Rechteck 138"/>
            <p:cNvSpPr/>
            <p:nvPr/>
          </p:nvSpPr>
          <p:spPr>
            <a:xfrm>
              <a:off x="1863080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4" name="Rechteck 143"/>
            <p:cNvSpPr/>
            <p:nvPr/>
          </p:nvSpPr>
          <p:spPr>
            <a:xfrm>
              <a:off x="1441894" y="3112775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0" name="Rechteck 159"/>
            <p:cNvSpPr/>
            <p:nvPr/>
          </p:nvSpPr>
          <p:spPr>
            <a:xfrm>
              <a:off x="998984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1" name="Rechteck 160"/>
            <p:cNvSpPr/>
            <p:nvPr/>
          </p:nvSpPr>
          <p:spPr>
            <a:xfrm>
              <a:off x="251520" y="3690764"/>
              <a:ext cx="1944216" cy="825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2" name="Gleichschenkliges Dreieck 161"/>
            <p:cNvSpPr/>
            <p:nvPr/>
          </p:nvSpPr>
          <p:spPr>
            <a:xfrm>
              <a:off x="251520" y="3436640"/>
              <a:ext cx="1944216" cy="259527"/>
            </a:xfrm>
            <a:prstGeom prst="triangle">
              <a:avLst>
                <a:gd name="adj" fmla="val 4999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3" name="Rechteck 162"/>
          <p:cNvSpPr/>
          <p:nvPr/>
        </p:nvSpPr>
        <p:spPr>
          <a:xfrm>
            <a:off x="371255" y="1492424"/>
            <a:ext cx="1368152" cy="8269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4" name="Gleichschenkliges Dreieck 163"/>
          <p:cNvSpPr/>
          <p:nvPr/>
        </p:nvSpPr>
        <p:spPr>
          <a:xfrm>
            <a:off x="327637" y="1204392"/>
            <a:ext cx="1508059" cy="288032"/>
          </a:xfrm>
          <a:prstGeom prst="triangle">
            <a:avLst>
              <a:gd name="adj" fmla="val 4999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RAMI - RAMA</a:t>
            </a:r>
            <a:br>
              <a:rPr lang="en-US" sz="2700" dirty="0"/>
            </a:br>
            <a:r>
              <a:rPr lang="en-US" dirty="0"/>
              <a:t>Central (Cloud-) Approach</a:t>
            </a:r>
            <a:br>
              <a:rPr lang="de-DE" sz="2400" i="1" dirty="0"/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260072" y="358628"/>
            <a:ext cx="64312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199158" y="574072"/>
            <a:ext cx="70403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54274" y="790096"/>
            <a:ext cx="7489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187938" y="1222144"/>
            <a:ext cx="71525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438006" y="1437588"/>
            <a:ext cx="46519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942678" y="996123"/>
            <a:ext cx="9605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5090007" y="1896483"/>
            <a:ext cx="47481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5319434" y="1934712"/>
            <a:ext cx="633507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5492900" y="1970806"/>
            <a:ext cx="72808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5759135" y="1862523"/>
            <a:ext cx="44435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932324" y="1959746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6121650" y="1944705"/>
            <a:ext cx="69442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Enterprise</a:t>
            </a:r>
          </a:p>
        </p:txBody>
      </p:sp>
      <p:sp>
        <p:nvSpPr>
          <p:cNvPr id="40" name="Rechteck 39"/>
          <p:cNvSpPr/>
          <p:nvPr/>
        </p:nvSpPr>
        <p:spPr>
          <a:xfrm>
            <a:off x="5263237" y="73213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18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1" name="Rechteck 40"/>
          <p:cNvSpPr/>
          <p:nvPr/>
        </p:nvSpPr>
        <p:spPr>
          <a:xfrm>
            <a:off x="5263237" y="50148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27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2" name="Rechteck 41"/>
          <p:cNvSpPr/>
          <p:nvPr/>
        </p:nvSpPr>
        <p:spPr>
          <a:xfrm>
            <a:off x="5263237" y="28546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36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5263237" y="69436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4" name="Rechteck 43"/>
          <p:cNvSpPr/>
          <p:nvPr/>
        </p:nvSpPr>
        <p:spPr>
          <a:xfrm>
            <a:off x="5263237" y="-14658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5263237" y="-36261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grpSp>
        <p:nvGrpSpPr>
          <p:cNvPr id="100" name="Gruppieren 99"/>
          <p:cNvGrpSpPr/>
          <p:nvPr/>
        </p:nvGrpSpPr>
        <p:grpSpPr>
          <a:xfrm>
            <a:off x="3605426" y="1874051"/>
            <a:ext cx="457879" cy="338453"/>
            <a:chOff x="1763688" y="1528589"/>
            <a:chExt cx="771525" cy="676275"/>
          </a:xfrm>
        </p:grpSpPr>
        <p:pic>
          <p:nvPicPr>
            <p:cNvPr id="101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Textfeld 101"/>
            <p:cNvSpPr txBox="1"/>
            <p:nvPr/>
          </p:nvSpPr>
          <p:spPr>
            <a:xfrm>
              <a:off x="1907705" y="1885229"/>
              <a:ext cx="513742" cy="307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DNP</a:t>
              </a:r>
            </a:p>
          </p:txBody>
        </p:sp>
      </p:grpSp>
      <p:grpSp>
        <p:nvGrpSpPr>
          <p:cNvPr id="106" name="Gruppieren 105"/>
          <p:cNvGrpSpPr/>
          <p:nvPr/>
        </p:nvGrpSpPr>
        <p:grpSpPr>
          <a:xfrm>
            <a:off x="3649358" y="1517136"/>
            <a:ext cx="470315" cy="476694"/>
            <a:chOff x="3779520" y="1340768"/>
            <a:chExt cx="792480" cy="952500"/>
          </a:xfrm>
        </p:grpSpPr>
        <p:pic>
          <p:nvPicPr>
            <p:cNvPr id="107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Textfeld 107"/>
            <p:cNvSpPr txBox="1"/>
            <p:nvPr/>
          </p:nvSpPr>
          <p:spPr>
            <a:xfrm>
              <a:off x="3823458" y="1777751"/>
              <a:ext cx="575865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M S P</a:t>
              </a:r>
            </a:p>
          </p:txBody>
        </p:sp>
      </p:grpSp>
      <p:grpSp>
        <p:nvGrpSpPr>
          <p:cNvPr id="113" name="Gruppieren 112"/>
          <p:cNvGrpSpPr/>
          <p:nvPr/>
        </p:nvGrpSpPr>
        <p:grpSpPr>
          <a:xfrm>
            <a:off x="3649358" y="1162034"/>
            <a:ext cx="470315" cy="476694"/>
            <a:chOff x="2771408" y="1333676"/>
            <a:chExt cx="792480" cy="952500"/>
          </a:xfrm>
        </p:grpSpPr>
        <p:pic>
          <p:nvPicPr>
            <p:cNvPr id="11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feld 11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cxnSp>
        <p:nvCxnSpPr>
          <p:cNvPr id="123" name="Gerade Verbindung 122"/>
          <p:cNvCxnSpPr/>
          <p:nvPr/>
        </p:nvCxnSpPr>
        <p:spPr>
          <a:xfrm flipV="1">
            <a:off x="704042" y="1624592"/>
            <a:ext cx="229270" cy="3363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123"/>
          <p:cNvCxnSpPr/>
          <p:nvPr/>
        </p:nvCxnSpPr>
        <p:spPr>
          <a:xfrm>
            <a:off x="613043" y="1986387"/>
            <a:ext cx="337282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fik 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7" y="1541208"/>
            <a:ext cx="105443" cy="153042"/>
          </a:xfrm>
          <a:prstGeom prst="rect">
            <a:avLst/>
          </a:prstGeom>
        </p:spPr>
      </p:pic>
      <p:cxnSp>
        <p:nvCxnSpPr>
          <p:cNvPr id="126" name="Gerade Verbindung 125"/>
          <p:cNvCxnSpPr>
            <a:stCxn id="127" idx="3"/>
          </p:cNvCxnSpPr>
          <p:nvPr/>
        </p:nvCxnSpPr>
        <p:spPr>
          <a:xfrm flipV="1">
            <a:off x="606279" y="1743056"/>
            <a:ext cx="341040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Grafik 1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4" y="1655444"/>
            <a:ext cx="193455" cy="175225"/>
          </a:xfrm>
          <a:prstGeom prst="rect">
            <a:avLst/>
          </a:prstGeom>
        </p:spPr>
      </p:pic>
      <p:pic>
        <p:nvPicPr>
          <p:cNvPr id="128" name="Picture 2" descr="Electric Me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1" y="214549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Grafik 1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6" y="1286109"/>
            <a:ext cx="207989" cy="124599"/>
          </a:xfrm>
          <a:prstGeom prst="rect">
            <a:avLst/>
          </a:prstGeom>
        </p:spPr>
      </p:pic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4" y="1425751"/>
            <a:ext cx="191743" cy="1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Grafik 1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75" y="1580254"/>
            <a:ext cx="148816" cy="155718"/>
          </a:xfrm>
          <a:prstGeom prst="rect">
            <a:avLst/>
          </a:prstGeom>
        </p:spPr>
      </p:pic>
      <p:pic>
        <p:nvPicPr>
          <p:cNvPr id="132" name="Grafik 1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9" y="1641541"/>
            <a:ext cx="173191" cy="138915"/>
          </a:xfrm>
          <a:prstGeom prst="rect">
            <a:avLst/>
          </a:prstGeom>
        </p:spPr>
      </p:pic>
      <p:cxnSp>
        <p:nvCxnSpPr>
          <p:cNvPr id="135" name="Gerade Verbindung 134"/>
          <p:cNvCxnSpPr>
            <a:stCxn id="128" idx="3"/>
          </p:cNvCxnSpPr>
          <p:nvPr/>
        </p:nvCxnSpPr>
        <p:spPr>
          <a:xfrm flipV="1">
            <a:off x="807696" y="2211299"/>
            <a:ext cx="142629" cy="3703"/>
          </a:xfrm>
          <a:prstGeom prst="line">
            <a:avLst/>
          </a:prstGeom>
          <a:ln w="12700" cmpd="sng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krümmte Verbindung 139"/>
          <p:cNvCxnSpPr/>
          <p:nvPr/>
        </p:nvCxnSpPr>
        <p:spPr>
          <a:xfrm flipV="1">
            <a:off x="2555148" y="1475571"/>
            <a:ext cx="1080747" cy="256856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krümmte Verbindung 140"/>
          <p:cNvCxnSpPr/>
          <p:nvPr/>
        </p:nvCxnSpPr>
        <p:spPr>
          <a:xfrm>
            <a:off x="2579565" y="1568797"/>
            <a:ext cx="1025861" cy="28072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krümmte Verbindung 141"/>
          <p:cNvCxnSpPr/>
          <p:nvPr/>
        </p:nvCxnSpPr>
        <p:spPr>
          <a:xfrm>
            <a:off x="3022696" y="1965618"/>
            <a:ext cx="626662" cy="13161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Grafik 1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5" y="1930997"/>
            <a:ext cx="208954" cy="110780"/>
          </a:xfrm>
          <a:prstGeom prst="rect">
            <a:avLst/>
          </a:prstGeom>
        </p:spPr>
      </p:pic>
      <p:cxnSp>
        <p:nvCxnSpPr>
          <p:cNvPr id="145" name="Gerade Verbindung 144"/>
          <p:cNvCxnSpPr>
            <a:endCxn id="146" idx="2"/>
          </p:cNvCxnSpPr>
          <p:nvPr/>
        </p:nvCxnSpPr>
        <p:spPr>
          <a:xfrm>
            <a:off x="933312" y="1886527"/>
            <a:ext cx="1174480" cy="1"/>
          </a:xfrm>
          <a:prstGeom prst="line">
            <a:avLst/>
          </a:prstGeom>
          <a:ln w="12700" cmpd="sng">
            <a:gradFill>
              <a:gsLst>
                <a:gs pos="54000">
                  <a:schemeClr val="tx1">
                    <a:lumMod val="60000"/>
                    <a:lumOff val="40000"/>
                  </a:schemeClr>
                </a:gs>
                <a:gs pos="0">
                  <a:schemeClr val="tx1">
                    <a:lumMod val="60000"/>
                    <a:lumOff val="4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Wolke 145"/>
          <p:cNvSpPr/>
          <p:nvPr/>
        </p:nvSpPr>
        <p:spPr>
          <a:xfrm>
            <a:off x="2103879" y="1393145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122" name="Gerade Verbindung 121"/>
          <p:cNvCxnSpPr/>
          <p:nvPr/>
        </p:nvCxnSpPr>
        <p:spPr>
          <a:xfrm>
            <a:off x="947319" y="1314728"/>
            <a:ext cx="3006" cy="900274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Gruppieren 146"/>
          <p:cNvGrpSpPr/>
          <p:nvPr/>
        </p:nvGrpSpPr>
        <p:grpSpPr>
          <a:xfrm>
            <a:off x="8522249" y="3140545"/>
            <a:ext cx="457879" cy="338453"/>
            <a:chOff x="1763688" y="1528589"/>
            <a:chExt cx="771525" cy="676275"/>
          </a:xfrm>
        </p:grpSpPr>
        <p:pic>
          <p:nvPicPr>
            <p:cNvPr id="148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" name="Textfeld 148"/>
            <p:cNvSpPr txBox="1"/>
            <p:nvPr/>
          </p:nvSpPr>
          <p:spPr>
            <a:xfrm>
              <a:off x="1907705" y="1885228"/>
              <a:ext cx="52724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OEM</a:t>
              </a:r>
            </a:p>
          </p:txBody>
        </p:sp>
      </p:grpSp>
      <p:grpSp>
        <p:nvGrpSpPr>
          <p:cNvPr id="150" name="Gruppieren 149"/>
          <p:cNvGrpSpPr/>
          <p:nvPr/>
        </p:nvGrpSpPr>
        <p:grpSpPr>
          <a:xfrm>
            <a:off x="8566181" y="2783630"/>
            <a:ext cx="470315" cy="476694"/>
            <a:chOff x="3779520" y="1340768"/>
            <a:chExt cx="792480" cy="952500"/>
          </a:xfrm>
        </p:grpSpPr>
        <p:pic>
          <p:nvPicPr>
            <p:cNvPr id="15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Textfeld 151"/>
            <p:cNvSpPr txBox="1"/>
            <p:nvPr/>
          </p:nvSpPr>
          <p:spPr>
            <a:xfrm>
              <a:off x="3823458" y="1777751"/>
              <a:ext cx="467823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ITS</a:t>
              </a:r>
            </a:p>
          </p:txBody>
        </p:sp>
      </p:grpSp>
      <p:grpSp>
        <p:nvGrpSpPr>
          <p:cNvPr id="153" name="Gruppieren 152"/>
          <p:cNvGrpSpPr/>
          <p:nvPr/>
        </p:nvGrpSpPr>
        <p:grpSpPr>
          <a:xfrm>
            <a:off x="8566181" y="2428528"/>
            <a:ext cx="470315" cy="476694"/>
            <a:chOff x="2771408" y="1333676"/>
            <a:chExt cx="792480" cy="952500"/>
          </a:xfrm>
        </p:grpSpPr>
        <p:pic>
          <p:nvPicPr>
            <p:cNvPr id="15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Textfeld 15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cxnSp>
        <p:nvCxnSpPr>
          <p:cNvPr id="156" name="Gekrümmte Verbindung 155"/>
          <p:cNvCxnSpPr/>
          <p:nvPr/>
        </p:nvCxnSpPr>
        <p:spPr>
          <a:xfrm flipV="1">
            <a:off x="7471971" y="2742065"/>
            <a:ext cx="1080747" cy="256856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krümmte Verbindung 156"/>
          <p:cNvCxnSpPr/>
          <p:nvPr/>
        </p:nvCxnSpPr>
        <p:spPr>
          <a:xfrm>
            <a:off x="7496388" y="2835291"/>
            <a:ext cx="1025861" cy="28072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krümmte Verbindung 157"/>
          <p:cNvCxnSpPr/>
          <p:nvPr/>
        </p:nvCxnSpPr>
        <p:spPr>
          <a:xfrm>
            <a:off x="7939519" y="3232112"/>
            <a:ext cx="626662" cy="13161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84000">
                  <a:schemeClr val="tx1">
                    <a:lumMod val="60000"/>
                    <a:lumOff val="40000"/>
                  </a:schemeClr>
                </a:gs>
                <a:gs pos="100000">
                  <a:srgbClr val="C0000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feld 189"/>
          <p:cNvSpPr txBox="1"/>
          <p:nvPr/>
        </p:nvSpPr>
        <p:spPr>
          <a:xfrm>
            <a:off x="6448187" y="3673147"/>
            <a:ext cx="28405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DIC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5511138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ECM</a:t>
            </a:r>
          </a:p>
        </p:txBody>
      </p:sp>
      <p:sp>
        <p:nvSpPr>
          <p:cNvPr id="192" name="Textfeld 191"/>
          <p:cNvSpPr txBox="1"/>
          <p:nvPr/>
        </p:nvSpPr>
        <p:spPr>
          <a:xfrm>
            <a:off x="7538755" y="4350491"/>
            <a:ext cx="34977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EBCM</a:t>
            </a:r>
          </a:p>
        </p:txBody>
      </p:sp>
      <p:sp>
        <p:nvSpPr>
          <p:cNvPr id="193" name="Textfeld 192"/>
          <p:cNvSpPr txBox="1"/>
          <p:nvPr/>
        </p:nvSpPr>
        <p:spPr>
          <a:xfrm>
            <a:off x="6003924" y="4340619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TCM</a:t>
            </a:r>
          </a:p>
        </p:txBody>
      </p:sp>
      <p:sp>
        <p:nvSpPr>
          <p:cNvPr id="194" name="Textfeld 193"/>
          <p:cNvSpPr txBox="1"/>
          <p:nvPr/>
        </p:nvSpPr>
        <p:spPr>
          <a:xfrm>
            <a:off x="7951224" y="4057523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TDM</a:t>
            </a:r>
          </a:p>
        </p:txBody>
      </p:sp>
      <p:cxnSp>
        <p:nvCxnSpPr>
          <p:cNvPr id="195" name="Gerade Verbindung 194"/>
          <p:cNvCxnSpPr/>
          <p:nvPr/>
        </p:nvCxnSpPr>
        <p:spPr>
          <a:xfrm>
            <a:off x="6327058" y="3864213"/>
            <a:ext cx="206719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feld 195"/>
          <p:cNvSpPr txBox="1"/>
          <p:nvPr/>
        </p:nvSpPr>
        <p:spPr>
          <a:xfrm>
            <a:off x="6451394" y="3901391"/>
            <a:ext cx="280846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IPC</a:t>
            </a:r>
          </a:p>
        </p:txBody>
      </p:sp>
      <p:sp>
        <p:nvSpPr>
          <p:cNvPr id="197" name="Textfeld 196"/>
          <p:cNvSpPr txBox="1"/>
          <p:nvPr/>
        </p:nvSpPr>
        <p:spPr>
          <a:xfrm>
            <a:off x="6003924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SDM</a:t>
            </a:r>
          </a:p>
        </p:txBody>
      </p:sp>
      <p:sp>
        <p:nvSpPr>
          <p:cNvPr id="198" name="Textfeld 197"/>
          <p:cNvSpPr txBox="1"/>
          <p:nvPr/>
        </p:nvSpPr>
        <p:spPr>
          <a:xfrm>
            <a:off x="6816115" y="3908571"/>
            <a:ext cx="34817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HVAC</a:t>
            </a:r>
          </a:p>
        </p:txBody>
      </p:sp>
      <p:sp>
        <p:nvSpPr>
          <p:cNvPr id="199" name="Textfeld 198"/>
          <p:cNvSpPr txBox="1"/>
          <p:nvPr/>
        </p:nvSpPr>
        <p:spPr>
          <a:xfrm>
            <a:off x="7524328" y="3651779"/>
            <a:ext cx="37863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RCDLR</a:t>
            </a:r>
          </a:p>
        </p:txBody>
      </p:sp>
      <p:sp>
        <p:nvSpPr>
          <p:cNvPr id="200" name="Textfeld 199"/>
          <p:cNvSpPr txBox="1"/>
          <p:nvPr/>
        </p:nvSpPr>
        <p:spPr>
          <a:xfrm>
            <a:off x="7557190" y="3990451"/>
            <a:ext cx="31290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BCM</a:t>
            </a:r>
          </a:p>
        </p:txBody>
      </p:sp>
      <p:sp>
        <p:nvSpPr>
          <p:cNvPr id="201" name="Textfeld 200"/>
          <p:cNvSpPr txBox="1"/>
          <p:nvPr/>
        </p:nvSpPr>
        <p:spPr>
          <a:xfrm>
            <a:off x="6815989" y="3630411"/>
            <a:ext cx="343364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Radio</a:t>
            </a:r>
          </a:p>
        </p:txBody>
      </p:sp>
      <p:cxnSp>
        <p:nvCxnSpPr>
          <p:cNvPr id="203" name="Gerade Verbindung 202"/>
          <p:cNvCxnSpPr>
            <a:stCxn id="198" idx="0"/>
            <a:endCxn id="201" idx="2"/>
          </p:cNvCxnSpPr>
          <p:nvPr/>
        </p:nvCxnSpPr>
        <p:spPr>
          <a:xfrm flipH="1" flipV="1">
            <a:off x="6987671" y="3784299"/>
            <a:ext cx="2531" cy="1242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Gerade Verbindung 203"/>
          <p:cNvCxnSpPr>
            <a:stCxn id="196" idx="0"/>
            <a:endCxn id="190" idx="2"/>
          </p:cNvCxnSpPr>
          <p:nvPr/>
        </p:nvCxnSpPr>
        <p:spPr>
          <a:xfrm flipH="1" flipV="1">
            <a:off x="6590214" y="3827035"/>
            <a:ext cx="1603" cy="74356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Gerade Verbindung 205"/>
          <p:cNvCxnSpPr>
            <a:stCxn id="200" idx="0"/>
            <a:endCxn id="199" idx="2"/>
          </p:cNvCxnSpPr>
          <p:nvPr/>
        </p:nvCxnSpPr>
        <p:spPr>
          <a:xfrm flipV="1">
            <a:off x="7713644" y="3805667"/>
            <a:ext cx="0" cy="184784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Gerade Verbindung 206"/>
          <p:cNvCxnSpPr>
            <a:stCxn id="194" idx="0"/>
          </p:cNvCxnSpPr>
          <p:nvPr/>
        </p:nvCxnSpPr>
        <p:spPr>
          <a:xfrm flipH="1" flipV="1">
            <a:off x="8106074" y="3864213"/>
            <a:ext cx="1" cy="19331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Gerade Verbindung 207"/>
          <p:cNvCxnSpPr/>
          <p:nvPr/>
        </p:nvCxnSpPr>
        <p:spPr>
          <a:xfrm>
            <a:off x="5511138" y="4278483"/>
            <a:ext cx="2253473" cy="0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Gerade Verbindung 208"/>
          <p:cNvCxnSpPr>
            <a:stCxn id="192" idx="0"/>
            <a:endCxn id="200" idx="2"/>
          </p:cNvCxnSpPr>
          <p:nvPr/>
        </p:nvCxnSpPr>
        <p:spPr>
          <a:xfrm flipV="1">
            <a:off x="7713644" y="4144339"/>
            <a:ext cx="0" cy="206152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Gerade Verbindung 209"/>
          <p:cNvCxnSpPr>
            <a:stCxn id="193" idx="0"/>
            <a:endCxn id="197" idx="2"/>
          </p:cNvCxnSpPr>
          <p:nvPr/>
        </p:nvCxnSpPr>
        <p:spPr>
          <a:xfrm flipV="1">
            <a:off x="6158775" y="4188473"/>
            <a:ext cx="0" cy="152146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210"/>
          <p:cNvCxnSpPr>
            <a:endCxn id="191" idx="2"/>
          </p:cNvCxnSpPr>
          <p:nvPr/>
        </p:nvCxnSpPr>
        <p:spPr>
          <a:xfrm flipV="1">
            <a:off x="5665989" y="4188473"/>
            <a:ext cx="0" cy="78612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 Verbindung 211"/>
          <p:cNvCxnSpPr>
            <a:stCxn id="205" idx="0"/>
            <a:endCxn id="159" idx="1"/>
          </p:cNvCxnSpPr>
          <p:nvPr/>
        </p:nvCxnSpPr>
        <p:spPr>
          <a:xfrm flipV="1">
            <a:off x="7303535" y="3435789"/>
            <a:ext cx="165302" cy="175519"/>
          </a:xfrm>
          <a:prstGeom prst="line">
            <a:avLst/>
          </a:prstGeom>
          <a:ln w="12700" cmpd="sng">
            <a:gradFill>
              <a:gsLst>
                <a:gs pos="47300">
                  <a:schemeClr val="tx1"/>
                </a:gs>
                <a:gs pos="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12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Wolke 158"/>
          <p:cNvSpPr/>
          <p:nvPr/>
        </p:nvSpPr>
        <p:spPr>
          <a:xfrm>
            <a:off x="6605311" y="2636984"/>
            <a:ext cx="1727051" cy="799656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13" name="Gerade Verbindung 212"/>
          <p:cNvCxnSpPr>
            <a:endCxn id="205" idx="2"/>
          </p:cNvCxnSpPr>
          <p:nvPr/>
        </p:nvCxnSpPr>
        <p:spPr>
          <a:xfrm flipV="1">
            <a:off x="7303534" y="3803402"/>
            <a:ext cx="1" cy="60811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" name="Grafik 20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360" y="3611308"/>
            <a:ext cx="132349" cy="192094"/>
          </a:xfrm>
          <a:prstGeom prst="rect">
            <a:avLst/>
          </a:prstGeom>
        </p:spPr>
      </p:pic>
      <p:cxnSp>
        <p:nvCxnSpPr>
          <p:cNvPr id="233" name="Gerade Verbindung 232"/>
          <p:cNvCxnSpPr>
            <a:stCxn id="254" idx="5"/>
            <a:endCxn id="234" idx="2"/>
          </p:cNvCxnSpPr>
          <p:nvPr/>
        </p:nvCxnSpPr>
        <p:spPr>
          <a:xfrm>
            <a:off x="1547664" y="3700301"/>
            <a:ext cx="765381" cy="1369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Gerade Verbindung 235"/>
          <p:cNvCxnSpPr/>
          <p:nvPr/>
        </p:nvCxnSpPr>
        <p:spPr>
          <a:xfrm>
            <a:off x="933312" y="3651779"/>
            <a:ext cx="14007" cy="801099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Gerade Verbindung 237"/>
          <p:cNvCxnSpPr/>
          <p:nvPr/>
        </p:nvCxnSpPr>
        <p:spPr>
          <a:xfrm flipV="1">
            <a:off x="712263" y="39649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Gerade Verbindung 238"/>
          <p:cNvCxnSpPr/>
          <p:nvPr/>
        </p:nvCxnSpPr>
        <p:spPr>
          <a:xfrm flipV="1">
            <a:off x="712263" y="41173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 Verbindung 239"/>
          <p:cNvCxnSpPr/>
          <p:nvPr/>
        </p:nvCxnSpPr>
        <p:spPr>
          <a:xfrm flipV="1">
            <a:off x="712263" y="422536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Gerade Verbindung 240"/>
          <p:cNvCxnSpPr/>
          <p:nvPr/>
        </p:nvCxnSpPr>
        <p:spPr>
          <a:xfrm flipV="1">
            <a:off x="712263" y="4369381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" name="Grafik 2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047740"/>
            <a:ext cx="224221" cy="118874"/>
          </a:xfrm>
          <a:prstGeom prst="rect">
            <a:avLst/>
          </a:prstGeom>
        </p:spPr>
      </p:pic>
      <p:pic>
        <p:nvPicPr>
          <p:cNvPr id="227" name="Grafik 2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191756"/>
            <a:ext cx="224221" cy="118874"/>
          </a:xfrm>
          <a:prstGeom prst="rect">
            <a:avLst/>
          </a:prstGeom>
        </p:spPr>
      </p:pic>
      <p:pic>
        <p:nvPicPr>
          <p:cNvPr id="228" name="Grafik 2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335772"/>
            <a:ext cx="224221" cy="118874"/>
          </a:xfrm>
          <a:prstGeom prst="rect">
            <a:avLst/>
          </a:prstGeom>
        </p:spPr>
      </p:pic>
      <p:pic>
        <p:nvPicPr>
          <p:cNvPr id="229" name="Grafik 2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" y="3898059"/>
            <a:ext cx="224221" cy="118874"/>
          </a:xfrm>
          <a:prstGeom prst="rect">
            <a:avLst/>
          </a:prstGeom>
        </p:spPr>
      </p:pic>
      <p:pic>
        <p:nvPicPr>
          <p:cNvPr id="230" name="Grafik 2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045972"/>
            <a:ext cx="224221" cy="118874"/>
          </a:xfrm>
          <a:prstGeom prst="rect">
            <a:avLst/>
          </a:prstGeom>
        </p:spPr>
      </p:pic>
      <p:pic>
        <p:nvPicPr>
          <p:cNvPr id="231" name="Grafik 2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179241"/>
            <a:ext cx="224221" cy="118874"/>
          </a:xfrm>
          <a:prstGeom prst="rect">
            <a:avLst/>
          </a:prstGeom>
        </p:spPr>
      </p:pic>
      <p:pic>
        <p:nvPicPr>
          <p:cNvPr id="232" name="Grafik 2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334004"/>
            <a:ext cx="224221" cy="118874"/>
          </a:xfrm>
          <a:prstGeom prst="rect">
            <a:avLst/>
          </a:prstGeom>
        </p:spPr>
      </p:pic>
      <p:grpSp>
        <p:nvGrpSpPr>
          <p:cNvPr id="242" name="Gruppieren 241"/>
          <p:cNvGrpSpPr/>
          <p:nvPr/>
        </p:nvGrpSpPr>
        <p:grpSpPr>
          <a:xfrm>
            <a:off x="3894086" y="3772374"/>
            <a:ext cx="457879" cy="338453"/>
            <a:chOff x="1763688" y="1528589"/>
            <a:chExt cx="771525" cy="676275"/>
          </a:xfrm>
        </p:grpSpPr>
        <p:pic>
          <p:nvPicPr>
            <p:cNvPr id="243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feld 243"/>
            <p:cNvSpPr txBox="1"/>
            <p:nvPr/>
          </p:nvSpPr>
          <p:spPr>
            <a:xfrm>
              <a:off x="1907705" y="1885228"/>
              <a:ext cx="6271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Supply</a:t>
              </a:r>
            </a:p>
          </p:txBody>
        </p:sp>
      </p:grpSp>
      <p:grpSp>
        <p:nvGrpSpPr>
          <p:cNvPr id="245" name="Gruppieren 244"/>
          <p:cNvGrpSpPr/>
          <p:nvPr/>
        </p:nvGrpSpPr>
        <p:grpSpPr>
          <a:xfrm>
            <a:off x="3938018" y="3415459"/>
            <a:ext cx="470315" cy="476694"/>
            <a:chOff x="3779520" y="1340768"/>
            <a:chExt cx="792480" cy="952500"/>
          </a:xfrm>
        </p:grpSpPr>
        <p:pic>
          <p:nvPicPr>
            <p:cNvPr id="246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Textfeld 246"/>
            <p:cNvSpPr txBox="1"/>
            <p:nvPr/>
          </p:nvSpPr>
          <p:spPr>
            <a:xfrm>
              <a:off x="3823458" y="1777751"/>
              <a:ext cx="697414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</p:grpSp>
      <p:grpSp>
        <p:nvGrpSpPr>
          <p:cNvPr id="248" name="Gruppieren 247"/>
          <p:cNvGrpSpPr/>
          <p:nvPr/>
        </p:nvGrpSpPr>
        <p:grpSpPr>
          <a:xfrm>
            <a:off x="3938018" y="3060357"/>
            <a:ext cx="470315" cy="476694"/>
            <a:chOff x="2771408" y="1333676"/>
            <a:chExt cx="792480" cy="952500"/>
          </a:xfrm>
        </p:grpSpPr>
        <p:pic>
          <p:nvPicPr>
            <p:cNvPr id="249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feld 249"/>
            <p:cNvSpPr txBox="1"/>
            <p:nvPr/>
          </p:nvSpPr>
          <p:spPr>
            <a:xfrm>
              <a:off x="2948650" y="1772817"/>
              <a:ext cx="511040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</p:grpSp>
      <p:cxnSp>
        <p:nvCxnSpPr>
          <p:cNvPr id="251" name="Gekrümmte Verbindung 250"/>
          <p:cNvCxnSpPr/>
          <p:nvPr/>
        </p:nvCxnSpPr>
        <p:spPr>
          <a:xfrm flipV="1">
            <a:off x="2843808" y="3373894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krümmte Verbindung 251"/>
          <p:cNvCxnSpPr/>
          <p:nvPr/>
        </p:nvCxnSpPr>
        <p:spPr>
          <a:xfrm>
            <a:off x="2868225" y="3467120"/>
            <a:ext cx="1025861" cy="28072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rgbClr val="C00000"/>
                </a:gs>
                <a:gs pos="86000">
                  <a:srgbClr val="C00000"/>
                </a:gs>
                <a:gs pos="100000">
                  <a:schemeClr val="tx1">
                    <a:lumMod val="60000"/>
                    <a:lumOff val="4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Gekrümmte Verbindung 252"/>
          <p:cNvCxnSpPr/>
          <p:nvPr/>
        </p:nvCxnSpPr>
        <p:spPr>
          <a:xfrm>
            <a:off x="3311356" y="3863941"/>
            <a:ext cx="626662" cy="131617"/>
          </a:xfrm>
          <a:prstGeom prst="curvedConnector3">
            <a:avLst>
              <a:gd name="adj1" fmla="val 50000"/>
            </a:avLst>
          </a:prstGeom>
          <a:ln w="12700">
            <a:gradFill>
              <a:gsLst>
                <a:gs pos="0">
                  <a:srgbClr val="C00000"/>
                </a:gs>
                <a:gs pos="86000">
                  <a:srgbClr val="C00000"/>
                </a:gs>
                <a:gs pos="100000">
                  <a:schemeClr val="tx1">
                    <a:lumMod val="60000"/>
                    <a:lumOff val="4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Wolke 233"/>
          <p:cNvSpPr/>
          <p:nvPr/>
        </p:nvSpPr>
        <p:spPr>
          <a:xfrm>
            <a:off x="2309132" y="3220616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55" name="Gerade Verbindung 254"/>
          <p:cNvCxnSpPr/>
          <p:nvPr/>
        </p:nvCxnSpPr>
        <p:spPr>
          <a:xfrm flipV="1">
            <a:off x="933312" y="3724673"/>
            <a:ext cx="254312" cy="168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Würfel 253"/>
          <p:cNvSpPr/>
          <p:nvPr/>
        </p:nvSpPr>
        <p:spPr>
          <a:xfrm>
            <a:off x="1079612" y="365266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FW</a:t>
            </a:r>
          </a:p>
        </p:txBody>
      </p:sp>
      <p:sp>
        <p:nvSpPr>
          <p:cNvPr id="276" name="Würfel 275"/>
          <p:cNvSpPr/>
          <p:nvPr/>
        </p:nvSpPr>
        <p:spPr>
          <a:xfrm>
            <a:off x="1211487" y="4102995"/>
            <a:ext cx="154915" cy="167591"/>
          </a:xfrm>
          <a:prstGeom prst="cube">
            <a:avLst>
              <a:gd name="adj" fmla="val 35583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1" name="Gerade Verbindung 280"/>
          <p:cNvCxnSpPr/>
          <p:nvPr/>
        </p:nvCxnSpPr>
        <p:spPr>
          <a:xfrm>
            <a:off x="940315" y="4211411"/>
            <a:ext cx="24730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0" name="Gruppieren 289"/>
          <p:cNvGrpSpPr/>
          <p:nvPr/>
        </p:nvGrpSpPr>
        <p:grpSpPr>
          <a:xfrm>
            <a:off x="1520552" y="3865839"/>
            <a:ext cx="603175" cy="578913"/>
            <a:chOff x="1520552" y="3865839"/>
            <a:chExt cx="603175" cy="578913"/>
          </a:xfrm>
        </p:grpSpPr>
        <p:sp>
          <p:nvSpPr>
            <p:cNvPr id="258" name="Abgerundetes Rechteck 257"/>
            <p:cNvSpPr/>
            <p:nvPr/>
          </p:nvSpPr>
          <p:spPr>
            <a:xfrm>
              <a:off x="1520552" y="3865839"/>
              <a:ext cx="603175" cy="5789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77" name="Gerade Verbindung 276"/>
            <p:cNvCxnSpPr/>
            <p:nvPr/>
          </p:nvCxnSpPr>
          <p:spPr>
            <a:xfrm>
              <a:off x="1691680" y="4024896"/>
              <a:ext cx="5200" cy="318238"/>
            </a:xfrm>
            <a:prstGeom prst="line">
              <a:avLst/>
            </a:prstGeom>
            <a:ln w="12700" cmpd="sng">
              <a:solidFill>
                <a:srgbClr val="3333CC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3" name="Picture 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4775" y="3868688"/>
              <a:ext cx="206252" cy="209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6" name="Gerade Verbindung 285"/>
            <p:cNvCxnSpPr/>
            <p:nvPr/>
          </p:nvCxnSpPr>
          <p:spPr>
            <a:xfrm>
              <a:off x="1979712" y="4012704"/>
              <a:ext cx="5200" cy="318238"/>
            </a:xfrm>
            <a:prstGeom prst="line">
              <a:avLst/>
            </a:prstGeom>
            <a:ln w="12700" cmpd="sng">
              <a:solidFill>
                <a:srgbClr val="3333CC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1" name="Grafik 29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8040" y="3914239"/>
              <a:ext cx="224221" cy="118874"/>
            </a:xfrm>
            <a:prstGeom prst="rect">
              <a:avLst/>
            </a:prstGeom>
          </p:spPr>
        </p:pic>
        <p:pic>
          <p:nvPicPr>
            <p:cNvPr id="292" name="Picture 2" descr="Electric Meter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278" y="4305731"/>
              <a:ext cx="402835" cy="139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93" y="4276327"/>
            <a:ext cx="199455" cy="1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9" name="Gerade Verbindung mit Pfeil 288"/>
          <p:cNvCxnSpPr>
            <a:endCxn id="1030" idx="1"/>
          </p:cNvCxnSpPr>
          <p:nvPr/>
        </p:nvCxnSpPr>
        <p:spPr>
          <a:xfrm flipV="1">
            <a:off x="2195736" y="4372556"/>
            <a:ext cx="159957" cy="188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Gerade Verbindung 269"/>
          <p:cNvCxnSpPr>
            <a:stCxn id="276" idx="5"/>
            <a:endCxn id="258" idx="3"/>
          </p:cNvCxnSpPr>
          <p:nvPr/>
        </p:nvCxnSpPr>
        <p:spPr>
          <a:xfrm flipV="1">
            <a:off x="1366402" y="4155296"/>
            <a:ext cx="757325" cy="3933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2409815" y="1741038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AMI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302843" y="2072521"/>
            <a:ext cx="1034257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Connected World</a:t>
            </a:r>
          </a:p>
        </p:txBody>
      </p:sp>
      <p:sp>
        <p:nvSpPr>
          <p:cNvPr id="169" name="Textfeld 168"/>
          <p:cNvSpPr txBox="1"/>
          <p:nvPr/>
        </p:nvSpPr>
        <p:spPr>
          <a:xfrm rot="2985237">
            <a:off x="7123004" y="1670135"/>
            <a:ext cx="36260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Field</a:t>
            </a:r>
          </a:p>
        </p:txBody>
      </p:sp>
      <p:sp>
        <p:nvSpPr>
          <p:cNvPr id="170" name="Textfeld 169"/>
          <p:cNvSpPr txBox="1"/>
          <p:nvPr/>
        </p:nvSpPr>
        <p:spPr>
          <a:xfrm rot="2985237">
            <a:off x="7407733" y="1664629"/>
            <a:ext cx="34817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ECU</a:t>
            </a:r>
          </a:p>
        </p:txBody>
      </p:sp>
      <p:sp>
        <p:nvSpPr>
          <p:cNvPr id="171" name="Textfeld 170"/>
          <p:cNvSpPr txBox="1"/>
          <p:nvPr/>
        </p:nvSpPr>
        <p:spPr>
          <a:xfrm rot="2985237">
            <a:off x="7598135" y="1701335"/>
            <a:ext cx="46679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Domain</a:t>
            </a:r>
          </a:p>
        </p:txBody>
      </p:sp>
      <p:sp>
        <p:nvSpPr>
          <p:cNvPr id="172" name="Textfeld 171"/>
          <p:cNvSpPr txBox="1"/>
          <p:nvPr/>
        </p:nvSpPr>
        <p:spPr>
          <a:xfrm rot="2985237">
            <a:off x="7898923" y="1705006"/>
            <a:ext cx="45397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Vehicle</a:t>
            </a:r>
          </a:p>
        </p:txBody>
      </p:sp>
      <p:sp>
        <p:nvSpPr>
          <p:cNvPr id="173" name="Rechteck 172"/>
          <p:cNvSpPr/>
          <p:nvPr/>
        </p:nvSpPr>
        <p:spPr>
          <a:xfrm>
            <a:off x="7332719" y="57094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18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4" name="Rechteck 173"/>
          <p:cNvSpPr/>
          <p:nvPr/>
        </p:nvSpPr>
        <p:spPr>
          <a:xfrm>
            <a:off x="7332719" y="340296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27000">
                <a:srgbClr val="7030A0"/>
              </a:gs>
              <a:gs pos="100000">
                <a:srgbClr val="7030A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54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5" name="Rechteck 174"/>
          <p:cNvSpPr/>
          <p:nvPr/>
        </p:nvSpPr>
        <p:spPr>
          <a:xfrm>
            <a:off x="7332719" y="12427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36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6" name="Rechteck 175"/>
          <p:cNvSpPr/>
          <p:nvPr/>
        </p:nvSpPr>
        <p:spPr>
          <a:xfrm>
            <a:off x="7332719" y="-9175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40000">
                <a:srgbClr val="00FF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7" name="Rechteck 176"/>
          <p:cNvSpPr/>
          <p:nvPr/>
        </p:nvSpPr>
        <p:spPr>
          <a:xfrm>
            <a:off x="7332719" y="-307776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40000">
                <a:srgbClr val="FFFF00"/>
              </a:gs>
              <a:gs pos="100000">
                <a:srgbClr val="FF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FFFF00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8" name="Textfeld 177"/>
          <p:cNvSpPr txBox="1"/>
          <p:nvPr/>
        </p:nvSpPr>
        <p:spPr>
          <a:xfrm rot="2985237">
            <a:off x="8343482" y="1928505"/>
            <a:ext cx="1034257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Connected World</a:t>
            </a:r>
          </a:p>
        </p:txBody>
      </p:sp>
      <p:sp>
        <p:nvSpPr>
          <p:cNvPr id="179" name="Textfeld 178"/>
          <p:cNvSpPr txBox="1"/>
          <p:nvPr/>
        </p:nvSpPr>
        <p:spPr>
          <a:xfrm rot="2985237">
            <a:off x="8137466" y="1793712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Infrastructure</a:t>
            </a:r>
          </a:p>
        </p:txBody>
      </p:sp>
      <p:sp>
        <p:nvSpPr>
          <p:cNvPr id="180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9589589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159" grpId="0" animBg="1"/>
      <p:bldP spid="234" grpId="0" animBg="1"/>
      <p:bldP spid="254" grpId="0" animBg="1"/>
      <p:bldP spid="276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251520" y="3112775"/>
            <a:ext cx="1944216" cy="1403985"/>
            <a:chOff x="251520" y="3112775"/>
            <a:chExt cx="1944216" cy="1403985"/>
          </a:xfrm>
        </p:grpSpPr>
        <p:sp>
          <p:nvSpPr>
            <p:cNvPr id="221" name="Rechteck 220"/>
            <p:cNvSpPr/>
            <p:nvPr/>
          </p:nvSpPr>
          <p:spPr>
            <a:xfrm>
              <a:off x="1863080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2" name="Rechteck 221"/>
            <p:cNvSpPr/>
            <p:nvPr/>
          </p:nvSpPr>
          <p:spPr>
            <a:xfrm>
              <a:off x="1441894" y="3112775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3" name="Rechteck 222"/>
            <p:cNvSpPr/>
            <p:nvPr/>
          </p:nvSpPr>
          <p:spPr>
            <a:xfrm>
              <a:off x="998984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4" name="Rechteck 223"/>
            <p:cNvSpPr/>
            <p:nvPr/>
          </p:nvSpPr>
          <p:spPr>
            <a:xfrm>
              <a:off x="251520" y="3690764"/>
              <a:ext cx="1944216" cy="825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5" name="Gleichschenkliges Dreieck 224"/>
            <p:cNvSpPr/>
            <p:nvPr/>
          </p:nvSpPr>
          <p:spPr>
            <a:xfrm>
              <a:off x="251520" y="3436640"/>
              <a:ext cx="1944216" cy="259527"/>
            </a:xfrm>
            <a:prstGeom prst="triangle">
              <a:avLst>
                <a:gd name="adj" fmla="val 4999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241322" y="367290"/>
            <a:ext cx="64312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180408" y="582734"/>
            <a:ext cx="70403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35524" y="798758"/>
            <a:ext cx="7489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169188" y="1230806"/>
            <a:ext cx="71525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419256" y="1446250"/>
            <a:ext cx="46519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923928" y="1004785"/>
            <a:ext cx="9605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299770" y="1990660"/>
            <a:ext cx="819455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5071257" y="1905145"/>
            <a:ext cx="47481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5300684" y="1943374"/>
            <a:ext cx="633507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5474150" y="1979468"/>
            <a:ext cx="72808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5740385" y="1871185"/>
            <a:ext cx="44435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Station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6148184" y="1917680"/>
            <a:ext cx="566181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Enterprise</a:t>
            </a:r>
          </a:p>
        </p:txBody>
      </p:sp>
      <p:sp>
        <p:nvSpPr>
          <p:cNvPr id="40" name="Rechteck 39"/>
          <p:cNvSpPr/>
          <p:nvPr/>
        </p:nvSpPr>
        <p:spPr>
          <a:xfrm>
            <a:off x="5244487" y="74079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1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1" name="Rechteck 40"/>
          <p:cNvSpPr/>
          <p:nvPr/>
        </p:nvSpPr>
        <p:spPr>
          <a:xfrm>
            <a:off x="5244487" y="510146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46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2" name="Rechteck 41"/>
          <p:cNvSpPr/>
          <p:nvPr/>
        </p:nvSpPr>
        <p:spPr>
          <a:xfrm>
            <a:off x="5244487" y="29412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47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5244487" y="7809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8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4" name="Rechteck 43"/>
          <p:cNvSpPr/>
          <p:nvPr/>
        </p:nvSpPr>
        <p:spPr>
          <a:xfrm>
            <a:off x="5244487" y="-137926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5244487" y="-35395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grpSp>
        <p:nvGrpSpPr>
          <p:cNvPr id="100" name="Gruppieren 99"/>
          <p:cNvGrpSpPr/>
          <p:nvPr/>
        </p:nvGrpSpPr>
        <p:grpSpPr>
          <a:xfrm>
            <a:off x="3605426" y="1874051"/>
            <a:ext cx="457879" cy="338453"/>
            <a:chOff x="1763688" y="1528589"/>
            <a:chExt cx="771525" cy="676275"/>
          </a:xfrm>
        </p:grpSpPr>
        <p:pic>
          <p:nvPicPr>
            <p:cNvPr id="101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Textfeld 101"/>
            <p:cNvSpPr txBox="1"/>
            <p:nvPr/>
          </p:nvSpPr>
          <p:spPr>
            <a:xfrm>
              <a:off x="1907705" y="1885229"/>
              <a:ext cx="513742" cy="307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DNP</a:t>
              </a:r>
            </a:p>
          </p:txBody>
        </p:sp>
      </p:grpSp>
      <p:grpSp>
        <p:nvGrpSpPr>
          <p:cNvPr id="106" name="Gruppieren 105"/>
          <p:cNvGrpSpPr/>
          <p:nvPr/>
        </p:nvGrpSpPr>
        <p:grpSpPr>
          <a:xfrm>
            <a:off x="3649358" y="1517136"/>
            <a:ext cx="470315" cy="476694"/>
            <a:chOff x="3779520" y="1340768"/>
            <a:chExt cx="792480" cy="952500"/>
          </a:xfrm>
        </p:grpSpPr>
        <p:pic>
          <p:nvPicPr>
            <p:cNvPr id="107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Textfeld 107"/>
            <p:cNvSpPr txBox="1"/>
            <p:nvPr/>
          </p:nvSpPr>
          <p:spPr>
            <a:xfrm>
              <a:off x="3823458" y="1777751"/>
              <a:ext cx="575865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M S P</a:t>
              </a:r>
            </a:p>
          </p:txBody>
        </p:sp>
      </p:grpSp>
      <p:sp>
        <p:nvSpPr>
          <p:cNvPr id="120" name="Rechteck 119"/>
          <p:cNvSpPr/>
          <p:nvPr/>
        </p:nvSpPr>
        <p:spPr>
          <a:xfrm>
            <a:off x="371255" y="1492424"/>
            <a:ext cx="1368152" cy="8269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Gleichschenkliges Dreieck 120"/>
          <p:cNvSpPr/>
          <p:nvPr/>
        </p:nvSpPr>
        <p:spPr>
          <a:xfrm>
            <a:off x="327637" y="1204392"/>
            <a:ext cx="1508059" cy="288032"/>
          </a:xfrm>
          <a:prstGeom prst="triangle">
            <a:avLst>
              <a:gd name="adj" fmla="val 4999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3" name="Gerade Verbindung 122"/>
          <p:cNvCxnSpPr/>
          <p:nvPr/>
        </p:nvCxnSpPr>
        <p:spPr>
          <a:xfrm flipV="1">
            <a:off x="704042" y="1624592"/>
            <a:ext cx="229270" cy="3363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123"/>
          <p:cNvCxnSpPr/>
          <p:nvPr/>
        </p:nvCxnSpPr>
        <p:spPr>
          <a:xfrm>
            <a:off x="613043" y="1986387"/>
            <a:ext cx="337282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fik 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7" y="1541208"/>
            <a:ext cx="105443" cy="153042"/>
          </a:xfrm>
          <a:prstGeom prst="rect">
            <a:avLst/>
          </a:prstGeom>
        </p:spPr>
      </p:pic>
      <p:cxnSp>
        <p:nvCxnSpPr>
          <p:cNvPr id="126" name="Gerade Verbindung 125"/>
          <p:cNvCxnSpPr>
            <a:stCxn id="127" idx="3"/>
          </p:cNvCxnSpPr>
          <p:nvPr/>
        </p:nvCxnSpPr>
        <p:spPr>
          <a:xfrm flipV="1">
            <a:off x="606279" y="1743056"/>
            <a:ext cx="341040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Grafik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4" y="1655444"/>
            <a:ext cx="193455" cy="175225"/>
          </a:xfrm>
          <a:prstGeom prst="rect">
            <a:avLst/>
          </a:prstGeom>
        </p:spPr>
      </p:pic>
      <p:pic>
        <p:nvPicPr>
          <p:cNvPr id="128" name="Picture 2" descr="Electric Me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1" y="214549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Grafik 1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6" y="1286109"/>
            <a:ext cx="207989" cy="124599"/>
          </a:xfrm>
          <a:prstGeom prst="rect">
            <a:avLst/>
          </a:prstGeom>
        </p:spPr>
      </p:pic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4" y="1425751"/>
            <a:ext cx="191743" cy="1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Grafik 1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75" y="1580254"/>
            <a:ext cx="148816" cy="155718"/>
          </a:xfrm>
          <a:prstGeom prst="rect">
            <a:avLst/>
          </a:prstGeom>
        </p:spPr>
      </p:pic>
      <p:pic>
        <p:nvPicPr>
          <p:cNvPr id="132" name="Grafik 1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9" y="1641541"/>
            <a:ext cx="173191" cy="138915"/>
          </a:xfrm>
          <a:prstGeom prst="rect">
            <a:avLst/>
          </a:prstGeom>
        </p:spPr>
      </p:pic>
      <p:cxnSp>
        <p:nvCxnSpPr>
          <p:cNvPr id="135" name="Gerade Verbindung 134"/>
          <p:cNvCxnSpPr>
            <a:stCxn id="128" idx="3"/>
          </p:cNvCxnSpPr>
          <p:nvPr/>
        </p:nvCxnSpPr>
        <p:spPr>
          <a:xfrm flipV="1">
            <a:off x="807696" y="2211299"/>
            <a:ext cx="142629" cy="37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krümmte Verbindung 139"/>
          <p:cNvCxnSpPr/>
          <p:nvPr/>
        </p:nvCxnSpPr>
        <p:spPr>
          <a:xfrm flipV="1">
            <a:off x="2555148" y="1475571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krümmte Verbindung 140"/>
          <p:cNvCxnSpPr/>
          <p:nvPr/>
        </p:nvCxnSpPr>
        <p:spPr>
          <a:xfrm>
            <a:off x="2579565" y="1568797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krümmte Verbindung 141"/>
          <p:cNvCxnSpPr/>
          <p:nvPr/>
        </p:nvCxnSpPr>
        <p:spPr>
          <a:xfrm>
            <a:off x="3022696" y="1965618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Grafik 1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5" y="1930997"/>
            <a:ext cx="208954" cy="110780"/>
          </a:xfrm>
          <a:prstGeom prst="rect">
            <a:avLst/>
          </a:prstGeom>
        </p:spPr>
      </p:pic>
      <p:cxnSp>
        <p:nvCxnSpPr>
          <p:cNvPr id="145" name="Gerade Verbindung 144"/>
          <p:cNvCxnSpPr/>
          <p:nvPr/>
        </p:nvCxnSpPr>
        <p:spPr>
          <a:xfrm flipV="1">
            <a:off x="933312" y="2052537"/>
            <a:ext cx="1228662" cy="58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Wolke 145"/>
          <p:cNvSpPr/>
          <p:nvPr/>
        </p:nvSpPr>
        <p:spPr>
          <a:xfrm>
            <a:off x="2103879" y="1393145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122" name="Gerade Verbindung 121"/>
          <p:cNvCxnSpPr/>
          <p:nvPr/>
        </p:nvCxnSpPr>
        <p:spPr>
          <a:xfrm flipH="1">
            <a:off x="944059" y="1314728"/>
            <a:ext cx="3260" cy="743612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Gruppieren 146"/>
          <p:cNvGrpSpPr/>
          <p:nvPr/>
        </p:nvGrpSpPr>
        <p:grpSpPr>
          <a:xfrm>
            <a:off x="8522249" y="3140545"/>
            <a:ext cx="457879" cy="338453"/>
            <a:chOff x="1763688" y="1528589"/>
            <a:chExt cx="771525" cy="676275"/>
          </a:xfrm>
        </p:grpSpPr>
        <p:pic>
          <p:nvPicPr>
            <p:cNvPr id="148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" name="Textfeld 148"/>
            <p:cNvSpPr txBox="1"/>
            <p:nvPr/>
          </p:nvSpPr>
          <p:spPr>
            <a:xfrm>
              <a:off x="1907705" y="1885228"/>
              <a:ext cx="52724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OEM</a:t>
              </a:r>
            </a:p>
          </p:txBody>
        </p:sp>
      </p:grpSp>
      <p:grpSp>
        <p:nvGrpSpPr>
          <p:cNvPr id="150" name="Gruppieren 149"/>
          <p:cNvGrpSpPr/>
          <p:nvPr/>
        </p:nvGrpSpPr>
        <p:grpSpPr>
          <a:xfrm>
            <a:off x="8566181" y="2783630"/>
            <a:ext cx="470315" cy="476694"/>
            <a:chOff x="3779520" y="1340768"/>
            <a:chExt cx="792480" cy="952500"/>
          </a:xfrm>
        </p:grpSpPr>
        <p:pic>
          <p:nvPicPr>
            <p:cNvPr id="15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Textfeld 151"/>
            <p:cNvSpPr txBox="1"/>
            <p:nvPr/>
          </p:nvSpPr>
          <p:spPr>
            <a:xfrm>
              <a:off x="3823458" y="1777751"/>
              <a:ext cx="467823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ITS</a:t>
              </a:r>
            </a:p>
          </p:txBody>
        </p:sp>
      </p:grpSp>
      <p:grpSp>
        <p:nvGrpSpPr>
          <p:cNvPr id="153" name="Gruppieren 152"/>
          <p:cNvGrpSpPr/>
          <p:nvPr/>
        </p:nvGrpSpPr>
        <p:grpSpPr>
          <a:xfrm>
            <a:off x="8566181" y="2428528"/>
            <a:ext cx="470315" cy="476694"/>
            <a:chOff x="2771408" y="1333676"/>
            <a:chExt cx="792480" cy="952500"/>
          </a:xfrm>
        </p:grpSpPr>
        <p:pic>
          <p:nvPicPr>
            <p:cNvPr id="15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Textfeld 15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cxnSp>
        <p:nvCxnSpPr>
          <p:cNvPr id="156" name="Gekrümmte Verbindung 155"/>
          <p:cNvCxnSpPr/>
          <p:nvPr/>
        </p:nvCxnSpPr>
        <p:spPr>
          <a:xfrm flipV="1">
            <a:off x="7471971" y="2742065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krümmte Verbindung 156"/>
          <p:cNvCxnSpPr/>
          <p:nvPr/>
        </p:nvCxnSpPr>
        <p:spPr>
          <a:xfrm>
            <a:off x="7496388" y="2835291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krümmte Verbindung 157"/>
          <p:cNvCxnSpPr/>
          <p:nvPr/>
        </p:nvCxnSpPr>
        <p:spPr>
          <a:xfrm>
            <a:off x="7939519" y="3232112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6" name="Gruppieren 185"/>
          <p:cNvGrpSpPr/>
          <p:nvPr/>
        </p:nvGrpSpPr>
        <p:grpSpPr>
          <a:xfrm>
            <a:off x="5273601" y="3558403"/>
            <a:ext cx="3402855" cy="1102373"/>
            <a:chOff x="628650" y="3657600"/>
            <a:chExt cx="7505700" cy="2452625"/>
          </a:xfrm>
          <a:solidFill>
            <a:schemeClr val="bg1">
              <a:lumMod val="75000"/>
            </a:schemeClr>
          </a:solidFill>
        </p:grpSpPr>
        <p:sp>
          <p:nvSpPr>
            <p:cNvPr id="187" name="Ellipse 186"/>
            <p:cNvSpPr/>
            <p:nvPr/>
          </p:nvSpPr>
          <p:spPr>
            <a:xfrm>
              <a:off x="1835696" y="4725144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8" name="Ellipse 187"/>
            <p:cNvSpPr/>
            <p:nvPr/>
          </p:nvSpPr>
          <p:spPr>
            <a:xfrm>
              <a:off x="5436096" y="4742073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9" name="Freihandform 188"/>
            <p:cNvSpPr/>
            <p:nvPr/>
          </p:nvSpPr>
          <p:spPr>
            <a:xfrm>
              <a:off x="628650" y="3657600"/>
              <a:ext cx="7505700" cy="1847850"/>
            </a:xfrm>
            <a:custGeom>
              <a:avLst/>
              <a:gdLst>
                <a:gd name="connsiteX0" fmla="*/ 0 w 7505700"/>
                <a:gd name="connsiteY0" fmla="*/ 1847850 h 1847850"/>
                <a:gd name="connsiteX1" fmla="*/ 7486650 w 7505700"/>
                <a:gd name="connsiteY1" fmla="*/ 1838325 h 1847850"/>
                <a:gd name="connsiteX2" fmla="*/ 7505700 w 7505700"/>
                <a:gd name="connsiteY2" fmla="*/ 1085850 h 1847850"/>
                <a:gd name="connsiteX3" fmla="*/ 6219825 w 7505700"/>
                <a:gd name="connsiteY3" fmla="*/ 38100 h 1847850"/>
                <a:gd name="connsiteX4" fmla="*/ 2790825 w 7505700"/>
                <a:gd name="connsiteY4" fmla="*/ 0 h 1847850"/>
                <a:gd name="connsiteX5" fmla="*/ 1819275 w 7505700"/>
                <a:gd name="connsiteY5" fmla="*/ 762000 h 1847850"/>
                <a:gd name="connsiteX6" fmla="*/ 228600 w 7505700"/>
                <a:gd name="connsiteY6" fmla="*/ 933450 h 1847850"/>
                <a:gd name="connsiteX7" fmla="*/ 0 w 7505700"/>
                <a:gd name="connsiteY7" fmla="*/ 1847850 h 18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05700" h="1847850">
                  <a:moveTo>
                    <a:pt x="0" y="1847850"/>
                  </a:moveTo>
                  <a:lnTo>
                    <a:pt x="7486650" y="1838325"/>
                  </a:lnTo>
                  <a:lnTo>
                    <a:pt x="7505700" y="1085850"/>
                  </a:lnTo>
                  <a:lnTo>
                    <a:pt x="6219825" y="38100"/>
                  </a:lnTo>
                  <a:lnTo>
                    <a:pt x="2790825" y="0"/>
                  </a:lnTo>
                  <a:lnTo>
                    <a:pt x="1819275" y="762000"/>
                  </a:lnTo>
                  <a:lnTo>
                    <a:pt x="228600" y="933450"/>
                  </a:lnTo>
                  <a:lnTo>
                    <a:pt x="0" y="18478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90" name="Textfeld 189"/>
          <p:cNvSpPr txBox="1"/>
          <p:nvPr/>
        </p:nvSpPr>
        <p:spPr>
          <a:xfrm>
            <a:off x="6448187" y="3673147"/>
            <a:ext cx="28405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DIC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5511138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ECM</a:t>
            </a:r>
          </a:p>
        </p:txBody>
      </p:sp>
      <p:sp>
        <p:nvSpPr>
          <p:cNvPr id="192" name="Textfeld 191"/>
          <p:cNvSpPr txBox="1"/>
          <p:nvPr/>
        </p:nvSpPr>
        <p:spPr>
          <a:xfrm>
            <a:off x="7538755" y="4350491"/>
            <a:ext cx="34977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EBCM</a:t>
            </a:r>
          </a:p>
        </p:txBody>
      </p:sp>
      <p:sp>
        <p:nvSpPr>
          <p:cNvPr id="193" name="Textfeld 192"/>
          <p:cNvSpPr txBox="1"/>
          <p:nvPr/>
        </p:nvSpPr>
        <p:spPr>
          <a:xfrm>
            <a:off x="6003924" y="4340619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TCM</a:t>
            </a:r>
          </a:p>
        </p:txBody>
      </p:sp>
      <p:sp>
        <p:nvSpPr>
          <p:cNvPr id="194" name="Textfeld 193"/>
          <p:cNvSpPr txBox="1"/>
          <p:nvPr/>
        </p:nvSpPr>
        <p:spPr>
          <a:xfrm>
            <a:off x="7951224" y="4057523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TDM</a:t>
            </a:r>
          </a:p>
        </p:txBody>
      </p:sp>
      <p:cxnSp>
        <p:nvCxnSpPr>
          <p:cNvPr id="195" name="Gerade Verbindung 194"/>
          <p:cNvCxnSpPr/>
          <p:nvPr/>
        </p:nvCxnSpPr>
        <p:spPr>
          <a:xfrm>
            <a:off x="6327058" y="3864213"/>
            <a:ext cx="206719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feld 195"/>
          <p:cNvSpPr txBox="1"/>
          <p:nvPr/>
        </p:nvSpPr>
        <p:spPr>
          <a:xfrm>
            <a:off x="6451394" y="3901391"/>
            <a:ext cx="280846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IPC</a:t>
            </a:r>
          </a:p>
        </p:txBody>
      </p:sp>
      <p:sp>
        <p:nvSpPr>
          <p:cNvPr id="197" name="Textfeld 196"/>
          <p:cNvSpPr txBox="1"/>
          <p:nvPr/>
        </p:nvSpPr>
        <p:spPr>
          <a:xfrm>
            <a:off x="6003924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SDM</a:t>
            </a:r>
          </a:p>
        </p:txBody>
      </p:sp>
      <p:sp>
        <p:nvSpPr>
          <p:cNvPr id="198" name="Textfeld 197"/>
          <p:cNvSpPr txBox="1"/>
          <p:nvPr/>
        </p:nvSpPr>
        <p:spPr>
          <a:xfrm>
            <a:off x="6816115" y="3908571"/>
            <a:ext cx="34817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HVAC</a:t>
            </a:r>
          </a:p>
        </p:txBody>
      </p:sp>
      <p:sp>
        <p:nvSpPr>
          <p:cNvPr id="199" name="Textfeld 198"/>
          <p:cNvSpPr txBox="1"/>
          <p:nvPr/>
        </p:nvSpPr>
        <p:spPr>
          <a:xfrm>
            <a:off x="7524328" y="3651779"/>
            <a:ext cx="37863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RCDLR</a:t>
            </a:r>
          </a:p>
        </p:txBody>
      </p:sp>
      <p:sp>
        <p:nvSpPr>
          <p:cNvPr id="200" name="Textfeld 199"/>
          <p:cNvSpPr txBox="1"/>
          <p:nvPr/>
        </p:nvSpPr>
        <p:spPr>
          <a:xfrm>
            <a:off x="7557190" y="3990451"/>
            <a:ext cx="31290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BCM</a:t>
            </a:r>
          </a:p>
        </p:txBody>
      </p:sp>
      <p:sp>
        <p:nvSpPr>
          <p:cNvPr id="201" name="Textfeld 200"/>
          <p:cNvSpPr txBox="1"/>
          <p:nvPr/>
        </p:nvSpPr>
        <p:spPr>
          <a:xfrm>
            <a:off x="6815989" y="3630411"/>
            <a:ext cx="343364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Radio</a:t>
            </a:r>
          </a:p>
        </p:txBody>
      </p:sp>
      <p:cxnSp>
        <p:nvCxnSpPr>
          <p:cNvPr id="203" name="Gerade Verbindung 202"/>
          <p:cNvCxnSpPr>
            <a:stCxn id="198" idx="0"/>
            <a:endCxn id="201" idx="2"/>
          </p:cNvCxnSpPr>
          <p:nvPr/>
        </p:nvCxnSpPr>
        <p:spPr>
          <a:xfrm flipH="1" flipV="1">
            <a:off x="6987671" y="3784299"/>
            <a:ext cx="2531" cy="1242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Gerade Verbindung 203"/>
          <p:cNvCxnSpPr>
            <a:stCxn id="196" idx="0"/>
            <a:endCxn id="190" idx="2"/>
          </p:cNvCxnSpPr>
          <p:nvPr/>
        </p:nvCxnSpPr>
        <p:spPr>
          <a:xfrm flipH="1" flipV="1">
            <a:off x="6590214" y="3827035"/>
            <a:ext cx="1603" cy="74356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Gerade Verbindung 205"/>
          <p:cNvCxnSpPr>
            <a:stCxn id="200" idx="0"/>
            <a:endCxn id="199" idx="2"/>
          </p:cNvCxnSpPr>
          <p:nvPr/>
        </p:nvCxnSpPr>
        <p:spPr>
          <a:xfrm flipV="1">
            <a:off x="7713644" y="3805667"/>
            <a:ext cx="0" cy="184784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Gerade Verbindung 206"/>
          <p:cNvCxnSpPr>
            <a:stCxn id="194" idx="0"/>
          </p:cNvCxnSpPr>
          <p:nvPr/>
        </p:nvCxnSpPr>
        <p:spPr>
          <a:xfrm flipH="1" flipV="1">
            <a:off x="8106074" y="3864213"/>
            <a:ext cx="1" cy="19331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Gerade Verbindung 207"/>
          <p:cNvCxnSpPr/>
          <p:nvPr/>
        </p:nvCxnSpPr>
        <p:spPr>
          <a:xfrm>
            <a:off x="5511138" y="4278483"/>
            <a:ext cx="2253473" cy="0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Gerade Verbindung 208"/>
          <p:cNvCxnSpPr>
            <a:stCxn id="192" idx="0"/>
            <a:endCxn id="200" idx="2"/>
          </p:cNvCxnSpPr>
          <p:nvPr/>
        </p:nvCxnSpPr>
        <p:spPr>
          <a:xfrm flipV="1">
            <a:off x="7713644" y="4144339"/>
            <a:ext cx="0" cy="206152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Gerade Verbindung 209"/>
          <p:cNvCxnSpPr>
            <a:stCxn id="193" idx="0"/>
            <a:endCxn id="197" idx="2"/>
          </p:cNvCxnSpPr>
          <p:nvPr/>
        </p:nvCxnSpPr>
        <p:spPr>
          <a:xfrm flipV="1">
            <a:off x="6158775" y="4188473"/>
            <a:ext cx="0" cy="152146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210"/>
          <p:cNvCxnSpPr>
            <a:endCxn id="191" idx="2"/>
          </p:cNvCxnSpPr>
          <p:nvPr/>
        </p:nvCxnSpPr>
        <p:spPr>
          <a:xfrm flipV="1">
            <a:off x="5665989" y="4188473"/>
            <a:ext cx="0" cy="78612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 Verbindung 211"/>
          <p:cNvCxnSpPr>
            <a:stCxn id="170" idx="0"/>
            <a:endCxn id="159" idx="1"/>
          </p:cNvCxnSpPr>
          <p:nvPr/>
        </p:nvCxnSpPr>
        <p:spPr>
          <a:xfrm flipV="1">
            <a:off x="7351492" y="3435789"/>
            <a:ext cx="117345" cy="223327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Wolke 158"/>
          <p:cNvSpPr/>
          <p:nvPr/>
        </p:nvSpPr>
        <p:spPr>
          <a:xfrm>
            <a:off x="6605311" y="2636984"/>
            <a:ext cx="1727051" cy="799656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13" name="Gerade Verbindung 212"/>
          <p:cNvCxnSpPr/>
          <p:nvPr/>
        </p:nvCxnSpPr>
        <p:spPr>
          <a:xfrm flipV="1">
            <a:off x="7303534" y="3803402"/>
            <a:ext cx="1" cy="60811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Gerade Verbindung 232"/>
          <p:cNvCxnSpPr>
            <a:stCxn id="254" idx="5"/>
            <a:endCxn id="234" idx="2"/>
          </p:cNvCxnSpPr>
          <p:nvPr/>
        </p:nvCxnSpPr>
        <p:spPr>
          <a:xfrm>
            <a:off x="1547664" y="3700301"/>
            <a:ext cx="765381" cy="1369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Gerade Verbindung 235"/>
          <p:cNvCxnSpPr/>
          <p:nvPr/>
        </p:nvCxnSpPr>
        <p:spPr>
          <a:xfrm>
            <a:off x="933312" y="3651779"/>
            <a:ext cx="14007" cy="801099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Gerade Verbindung 237"/>
          <p:cNvCxnSpPr/>
          <p:nvPr/>
        </p:nvCxnSpPr>
        <p:spPr>
          <a:xfrm flipV="1">
            <a:off x="712263" y="39649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Gerade Verbindung 238"/>
          <p:cNvCxnSpPr/>
          <p:nvPr/>
        </p:nvCxnSpPr>
        <p:spPr>
          <a:xfrm flipV="1">
            <a:off x="712263" y="41173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 Verbindung 239"/>
          <p:cNvCxnSpPr/>
          <p:nvPr/>
        </p:nvCxnSpPr>
        <p:spPr>
          <a:xfrm flipV="1">
            <a:off x="712263" y="422536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Gerade Verbindung 240"/>
          <p:cNvCxnSpPr/>
          <p:nvPr/>
        </p:nvCxnSpPr>
        <p:spPr>
          <a:xfrm flipV="1">
            <a:off x="712263" y="4369381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" name="Grafik 2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047740"/>
            <a:ext cx="224221" cy="118874"/>
          </a:xfrm>
          <a:prstGeom prst="rect">
            <a:avLst/>
          </a:prstGeom>
        </p:spPr>
      </p:pic>
      <p:pic>
        <p:nvPicPr>
          <p:cNvPr id="227" name="Grafik 2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191756"/>
            <a:ext cx="224221" cy="118874"/>
          </a:xfrm>
          <a:prstGeom prst="rect">
            <a:avLst/>
          </a:prstGeom>
        </p:spPr>
      </p:pic>
      <p:pic>
        <p:nvPicPr>
          <p:cNvPr id="228" name="Grafik 2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335772"/>
            <a:ext cx="224221" cy="118874"/>
          </a:xfrm>
          <a:prstGeom prst="rect">
            <a:avLst/>
          </a:prstGeom>
        </p:spPr>
      </p:pic>
      <p:pic>
        <p:nvPicPr>
          <p:cNvPr id="229" name="Grafik 2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" y="3898059"/>
            <a:ext cx="224221" cy="118874"/>
          </a:xfrm>
          <a:prstGeom prst="rect">
            <a:avLst/>
          </a:prstGeom>
        </p:spPr>
      </p:pic>
      <p:pic>
        <p:nvPicPr>
          <p:cNvPr id="230" name="Grafik 2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045972"/>
            <a:ext cx="224221" cy="118874"/>
          </a:xfrm>
          <a:prstGeom prst="rect">
            <a:avLst/>
          </a:prstGeom>
        </p:spPr>
      </p:pic>
      <p:pic>
        <p:nvPicPr>
          <p:cNvPr id="231" name="Grafik 2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179241"/>
            <a:ext cx="224221" cy="118874"/>
          </a:xfrm>
          <a:prstGeom prst="rect">
            <a:avLst/>
          </a:prstGeom>
        </p:spPr>
      </p:pic>
      <p:pic>
        <p:nvPicPr>
          <p:cNvPr id="232" name="Grafik 2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334004"/>
            <a:ext cx="224221" cy="118874"/>
          </a:xfrm>
          <a:prstGeom prst="rect">
            <a:avLst/>
          </a:prstGeom>
        </p:spPr>
      </p:pic>
      <p:grpSp>
        <p:nvGrpSpPr>
          <p:cNvPr id="242" name="Gruppieren 241"/>
          <p:cNvGrpSpPr/>
          <p:nvPr/>
        </p:nvGrpSpPr>
        <p:grpSpPr>
          <a:xfrm>
            <a:off x="3894086" y="3772374"/>
            <a:ext cx="457879" cy="338453"/>
            <a:chOff x="1763688" y="1528589"/>
            <a:chExt cx="771525" cy="676275"/>
          </a:xfrm>
        </p:grpSpPr>
        <p:pic>
          <p:nvPicPr>
            <p:cNvPr id="243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feld 243"/>
            <p:cNvSpPr txBox="1"/>
            <p:nvPr/>
          </p:nvSpPr>
          <p:spPr>
            <a:xfrm>
              <a:off x="1907705" y="1885228"/>
              <a:ext cx="6271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Supply</a:t>
              </a:r>
            </a:p>
          </p:txBody>
        </p:sp>
      </p:grpSp>
      <p:grpSp>
        <p:nvGrpSpPr>
          <p:cNvPr id="245" name="Gruppieren 244"/>
          <p:cNvGrpSpPr/>
          <p:nvPr/>
        </p:nvGrpSpPr>
        <p:grpSpPr>
          <a:xfrm>
            <a:off x="3938018" y="3415459"/>
            <a:ext cx="470315" cy="476694"/>
            <a:chOff x="3779520" y="1340768"/>
            <a:chExt cx="792480" cy="952500"/>
          </a:xfrm>
        </p:grpSpPr>
        <p:pic>
          <p:nvPicPr>
            <p:cNvPr id="246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Textfeld 246"/>
            <p:cNvSpPr txBox="1"/>
            <p:nvPr/>
          </p:nvSpPr>
          <p:spPr>
            <a:xfrm>
              <a:off x="3823458" y="1777751"/>
              <a:ext cx="697414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</p:grpSp>
      <p:grpSp>
        <p:nvGrpSpPr>
          <p:cNvPr id="248" name="Gruppieren 247"/>
          <p:cNvGrpSpPr/>
          <p:nvPr/>
        </p:nvGrpSpPr>
        <p:grpSpPr>
          <a:xfrm>
            <a:off x="3938018" y="3060357"/>
            <a:ext cx="470315" cy="476694"/>
            <a:chOff x="2771408" y="1333676"/>
            <a:chExt cx="792480" cy="952500"/>
          </a:xfrm>
        </p:grpSpPr>
        <p:pic>
          <p:nvPicPr>
            <p:cNvPr id="249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feld 249"/>
            <p:cNvSpPr txBox="1"/>
            <p:nvPr/>
          </p:nvSpPr>
          <p:spPr>
            <a:xfrm>
              <a:off x="2948650" y="1772817"/>
              <a:ext cx="511040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</p:grpSp>
      <p:cxnSp>
        <p:nvCxnSpPr>
          <p:cNvPr id="251" name="Gekrümmte Verbindung 250"/>
          <p:cNvCxnSpPr/>
          <p:nvPr/>
        </p:nvCxnSpPr>
        <p:spPr>
          <a:xfrm flipV="1">
            <a:off x="2843808" y="3373894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krümmte Verbindung 251"/>
          <p:cNvCxnSpPr/>
          <p:nvPr/>
        </p:nvCxnSpPr>
        <p:spPr>
          <a:xfrm>
            <a:off x="2868225" y="3467120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Gekrümmte Verbindung 252"/>
          <p:cNvCxnSpPr/>
          <p:nvPr/>
        </p:nvCxnSpPr>
        <p:spPr>
          <a:xfrm>
            <a:off x="3311356" y="3863941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Wolke 233"/>
          <p:cNvSpPr/>
          <p:nvPr/>
        </p:nvSpPr>
        <p:spPr>
          <a:xfrm>
            <a:off x="2309132" y="3220616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55" name="Gerade Verbindung 254"/>
          <p:cNvCxnSpPr/>
          <p:nvPr/>
        </p:nvCxnSpPr>
        <p:spPr>
          <a:xfrm flipV="1">
            <a:off x="933312" y="3724673"/>
            <a:ext cx="254312" cy="168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Würfel 253"/>
          <p:cNvSpPr/>
          <p:nvPr/>
        </p:nvSpPr>
        <p:spPr>
          <a:xfrm>
            <a:off x="1079612" y="365266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FW</a:t>
            </a:r>
          </a:p>
        </p:txBody>
      </p:sp>
      <p:cxnSp>
        <p:nvCxnSpPr>
          <p:cNvPr id="281" name="Gerade Verbindung 280"/>
          <p:cNvCxnSpPr/>
          <p:nvPr/>
        </p:nvCxnSpPr>
        <p:spPr>
          <a:xfrm>
            <a:off x="956084" y="4188473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0" name="Gruppieren 289"/>
          <p:cNvGrpSpPr/>
          <p:nvPr/>
        </p:nvGrpSpPr>
        <p:grpSpPr>
          <a:xfrm>
            <a:off x="1520552" y="3865839"/>
            <a:ext cx="603175" cy="578913"/>
            <a:chOff x="1520552" y="3865839"/>
            <a:chExt cx="603175" cy="578913"/>
          </a:xfrm>
        </p:grpSpPr>
        <p:sp>
          <p:nvSpPr>
            <p:cNvPr id="258" name="Abgerundetes Rechteck 257"/>
            <p:cNvSpPr/>
            <p:nvPr/>
          </p:nvSpPr>
          <p:spPr>
            <a:xfrm>
              <a:off x="1520552" y="3865839"/>
              <a:ext cx="603175" cy="5789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77" name="Gerade Verbindung 276"/>
            <p:cNvCxnSpPr/>
            <p:nvPr/>
          </p:nvCxnSpPr>
          <p:spPr>
            <a:xfrm>
              <a:off x="1691680" y="4024896"/>
              <a:ext cx="5200" cy="318238"/>
            </a:xfrm>
            <a:prstGeom prst="line">
              <a:avLst/>
            </a:prstGeom>
            <a:ln w="12700" cmpd="sng">
              <a:solidFill>
                <a:srgbClr val="3333CC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3" name="Picture 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4775" y="3868688"/>
              <a:ext cx="206252" cy="209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6" name="Gerade Verbindung 285"/>
            <p:cNvCxnSpPr/>
            <p:nvPr/>
          </p:nvCxnSpPr>
          <p:spPr>
            <a:xfrm>
              <a:off x="1979712" y="4012704"/>
              <a:ext cx="5200" cy="318238"/>
            </a:xfrm>
            <a:prstGeom prst="line">
              <a:avLst/>
            </a:prstGeom>
            <a:ln w="12700" cmpd="sng">
              <a:solidFill>
                <a:srgbClr val="3333CC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1" name="Grafik 29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8040" y="3914239"/>
              <a:ext cx="224221" cy="118874"/>
            </a:xfrm>
            <a:prstGeom prst="rect">
              <a:avLst/>
            </a:prstGeom>
          </p:spPr>
        </p:pic>
        <p:pic>
          <p:nvPicPr>
            <p:cNvPr id="292" name="Picture 2" descr="Electric Met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278" y="4305731"/>
              <a:ext cx="402835" cy="139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93" y="4276327"/>
            <a:ext cx="199455" cy="1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9" name="Gerade Verbindung mit Pfeil 288"/>
          <p:cNvCxnSpPr>
            <a:endCxn id="1030" idx="1"/>
          </p:cNvCxnSpPr>
          <p:nvPr/>
        </p:nvCxnSpPr>
        <p:spPr>
          <a:xfrm flipV="1">
            <a:off x="2195736" y="4372556"/>
            <a:ext cx="159957" cy="188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Gerade Verbindung 269"/>
          <p:cNvCxnSpPr>
            <a:stCxn id="276" idx="5"/>
            <a:endCxn id="258" idx="3"/>
          </p:cNvCxnSpPr>
          <p:nvPr/>
        </p:nvCxnSpPr>
        <p:spPr>
          <a:xfrm>
            <a:off x="1432091" y="4155024"/>
            <a:ext cx="691636" cy="272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uppieren 137"/>
          <p:cNvGrpSpPr/>
          <p:nvPr/>
        </p:nvGrpSpPr>
        <p:grpSpPr>
          <a:xfrm>
            <a:off x="4194849" y="2343506"/>
            <a:ext cx="800913" cy="517070"/>
            <a:chOff x="6209254" y="1411795"/>
            <a:chExt cx="1057745" cy="852672"/>
          </a:xfrm>
        </p:grpSpPr>
        <p:pic>
          <p:nvPicPr>
            <p:cNvPr id="139" name="Picture 8" descr="P:\Eigene Bilder\Kirse\Gerätehersteller.jpg"/>
            <p:cNvPicPr>
              <a:picLocks noChangeAspect="1" noChangeArrowheads="1"/>
            </p:cNvPicPr>
            <p:nvPr/>
          </p:nvPicPr>
          <p:blipFill>
            <a:blip r:embed="rId16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9254" y="1411795"/>
              <a:ext cx="1057745" cy="85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Textfeld 143"/>
            <p:cNvSpPr txBox="1"/>
            <p:nvPr/>
          </p:nvSpPr>
          <p:spPr>
            <a:xfrm>
              <a:off x="6622406" y="1772816"/>
              <a:ext cx="506397" cy="355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latin typeface="Arial Black" panose="020B0A04020102020204" pitchFamily="34" charset="0"/>
                </a:rPr>
                <a:t>PKI</a:t>
              </a:r>
            </a:p>
          </p:txBody>
        </p:sp>
      </p:grpSp>
      <p:grpSp>
        <p:nvGrpSpPr>
          <p:cNvPr id="160" name="Gruppieren 159"/>
          <p:cNvGrpSpPr/>
          <p:nvPr/>
        </p:nvGrpSpPr>
        <p:grpSpPr>
          <a:xfrm>
            <a:off x="3131840" y="916360"/>
            <a:ext cx="504448" cy="479454"/>
            <a:chOff x="4139952" y="2140362"/>
            <a:chExt cx="792480" cy="714596"/>
          </a:xfrm>
        </p:grpSpPr>
        <p:pic>
          <p:nvPicPr>
            <p:cNvPr id="16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" name="Textfeld 161"/>
            <p:cNvSpPr txBox="1"/>
            <p:nvPr/>
          </p:nvSpPr>
          <p:spPr>
            <a:xfrm>
              <a:off x="4256181" y="2378006"/>
              <a:ext cx="567119" cy="32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GW </a:t>
              </a:r>
            </a:p>
            <a:p>
              <a:r>
                <a:rPr lang="en-US" sz="400" b="1" dirty="0">
                  <a:latin typeface="Arial Black" panose="020B0A04020102020204" pitchFamily="34" charset="0"/>
                </a:rPr>
                <a:t>Admin</a:t>
              </a:r>
            </a:p>
          </p:txBody>
        </p:sp>
      </p:grpSp>
      <p:cxnSp>
        <p:nvCxnSpPr>
          <p:cNvPr id="163" name="Gekrümmte Verbindung 162"/>
          <p:cNvCxnSpPr>
            <a:stCxn id="146" idx="3"/>
            <a:endCxn id="161" idx="1"/>
          </p:cNvCxnSpPr>
          <p:nvPr/>
        </p:nvCxnSpPr>
        <p:spPr>
          <a:xfrm rot="5400000" flipH="1" flipV="1">
            <a:off x="2786479" y="1104203"/>
            <a:ext cx="293477" cy="397246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krümmte Verbindung 163"/>
          <p:cNvCxnSpPr>
            <a:endCxn id="146" idx="1"/>
          </p:cNvCxnSpPr>
          <p:nvPr/>
        </p:nvCxnSpPr>
        <p:spPr>
          <a:xfrm rot="10800000">
            <a:off x="2734594" y="2378859"/>
            <a:ext cx="1611900" cy="246182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Gekrümmte Verbindung 164"/>
          <p:cNvCxnSpPr>
            <a:endCxn id="234" idx="3"/>
          </p:cNvCxnSpPr>
          <p:nvPr/>
        </p:nvCxnSpPr>
        <p:spPr>
          <a:xfrm rot="10800000" flipV="1">
            <a:off x="2939848" y="2636983"/>
            <a:ext cx="1406647" cy="64005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Gekrümmte Verbindung 165"/>
          <p:cNvCxnSpPr>
            <a:stCxn id="144" idx="3"/>
            <a:endCxn id="159" idx="2"/>
          </p:cNvCxnSpPr>
          <p:nvPr/>
        </p:nvCxnSpPr>
        <p:spPr>
          <a:xfrm>
            <a:off x="4891121" y="2670155"/>
            <a:ext cx="1719547" cy="36665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Würfel 166"/>
          <p:cNvSpPr/>
          <p:nvPr/>
        </p:nvSpPr>
        <p:spPr>
          <a:xfrm>
            <a:off x="1087557" y="199259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SMGW</a:t>
            </a:r>
          </a:p>
        </p:txBody>
      </p:sp>
      <p:cxnSp>
        <p:nvCxnSpPr>
          <p:cNvPr id="168" name="Gerade Verbindung 167"/>
          <p:cNvCxnSpPr/>
          <p:nvPr/>
        </p:nvCxnSpPr>
        <p:spPr>
          <a:xfrm>
            <a:off x="940315" y="2043888"/>
            <a:ext cx="0" cy="162814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Würfel 169"/>
          <p:cNvSpPr/>
          <p:nvPr/>
        </p:nvSpPr>
        <p:spPr>
          <a:xfrm>
            <a:off x="7210461" y="3659116"/>
            <a:ext cx="234026" cy="134997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2" name="Gerade Verbindung 171"/>
          <p:cNvCxnSpPr/>
          <p:nvPr/>
        </p:nvCxnSpPr>
        <p:spPr>
          <a:xfrm>
            <a:off x="7303535" y="3863918"/>
            <a:ext cx="410108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Gerade Verbindung 175"/>
          <p:cNvCxnSpPr>
            <a:stCxn id="200" idx="0"/>
          </p:cNvCxnSpPr>
          <p:nvPr/>
        </p:nvCxnSpPr>
        <p:spPr>
          <a:xfrm flipV="1">
            <a:off x="7713644" y="3870986"/>
            <a:ext cx="1" cy="119465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uppieren 112"/>
          <p:cNvGrpSpPr/>
          <p:nvPr/>
        </p:nvGrpSpPr>
        <p:grpSpPr>
          <a:xfrm>
            <a:off x="3649358" y="1162034"/>
            <a:ext cx="470315" cy="476694"/>
            <a:chOff x="2771408" y="1333676"/>
            <a:chExt cx="792480" cy="952500"/>
          </a:xfrm>
        </p:grpSpPr>
        <p:pic>
          <p:nvPicPr>
            <p:cNvPr id="11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feld 11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RAMI – RAMA </a:t>
            </a:r>
            <a:r>
              <a:rPr lang="de-DE" sz="2700" dirty="0"/>
              <a:t>(1)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Separation: Security Gateways </a:t>
            </a:r>
            <a:br>
              <a:rPr lang="de-DE" sz="2400" i="1" dirty="0"/>
            </a:br>
            <a:endParaRPr lang="de-DE" dirty="0">
              <a:solidFill>
                <a:srgbClr val="C00000"/>
              </a:solidFill>
            </a:endParaRPr>
          </a:p>
        </p:txBody>
      </p:sp>
      <p:grpSp>
        <p:nvGrpSpPr>
          <p:cNvPr id="179" name="Gruppieren 178"/>
          <p:cNvGrpSpPr/>
          <p:nvPr/>
        </p:nvGrpSpPr>
        <p:grpSpPr>
          <a:xfrm>
            <a:off x="6287788" y="2284512"/>
            <a:ext cx="504448" cy="479454"/>
            <a:chOff x="4139952" y="2140362"/>
            <a:chExt cx="792480" cy="714596"/>
          </a:xfrm>
        </p:grpSpPr>
        <p:pic>
          <p:nvPicPr>
            <p:cNvPr id="180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" name="Textfeld 180"/>
            <p:cNvSpPr txBox="1"/>
            <p:nvPr/>
          </p:nvSpPr>
          <p:spPr>
            <a:xfrm>
              <a:off x="4256181" y="2378006"/>
              <a:ext cx="383286" cy="2293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ID</a:t>
              </a:r>
            </a:p>
          </p:txBody>
        </p:sp>
      </p:grpSp>
      <p:cxnSp>
        <p:nvCxnSpPr>
          <p:cNvPr id="182" name="Gekrümmte Verbindung 181"/>
          <p:cNvCxnSpPr>
            <a:stCxn id="159" idx="3"/>
            <a:endCxn id="180" idx="3"/>
          </p:cNvCxnSpPr>
          <p:nvPr/>
        </p:nvCxnSpPr>
        <p:spPr>
          <a:xfrm rot="16200000" flipV="1">
            <a:off x="7051304" y="2265171"/>
            <a:ext cx="158466" cy="67660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Würfel 275"/>
          <p:cNvSpPr/>
          <p:nvPr/>
        </p:nvSpPr>
        <p:spPr>
          <a:xfrm>
            <a:off x="1019744" y="4102997"/>
            <a:ext cx="412347" cy="161532"/>
          </a:xfrm>
          <a:prstGeom prst="cube">
            <a:avLst>
              <a:gd name="adj" fmla="val 35583"/>
            </a:avLst>
          </a:prstGeom>
          <a:solidFill>
            <a:schemeClr val="accent6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GW</a:t>
            </a:r>
          </a:p>
        </p:txBody>
      </p:sp>
      <p:sp>
        <p:nvSpPr>
          <p:cNvPr id="4" name="Ellipse 3"/>
          <p:cNvSpPr/>
          <p:nvPr/>
        </p:nvSpPr>
        <p:spPr>
          <a:xfrm>
            <a:off x="1023691" y="1802792"/>
            <a:ext cx="623792" cy="557431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9" name="Ellipse 168"/>
          <p:cNvSpPr/>
          <p:nvPr/>
        </p:nvSpPr>
        <p:spPr>
          <a:xfrm>
            <a:off x="940315" y="3898357"/>
            <a:ext cx="623792" cy="557431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3" name="Ellipse 172"/>
          <p:cNvSpPr/>
          <p:nvPr/>
        </p:nvSpPr>
        <p:spPr>
          <a:xfrm>
            <a:off x="7039596" y="3455273"/>
            <a:ext cx="623792" cy="557431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0" name="Textfeld 219"/>
          <p:cNvSpPr txBox="1"/>
          <p:nvPr/>
        </p:nvSpPr>
        <p:spPr>
          <a:xfrm rot="2985237">
            <a:off x="7170597" y="1657790"/>
            <a:ext cx="36260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Field</a:t>
            </a:r>
          </a:p>
        </p:txBody>
      </p:sp>
      <p:sp>
        <p:nvSpPr>
          <p:cNvPr id="235" name="Textfeld 234"/>
          <p:cNvSpPr txBox="1"/>
          <p:nvPr/>
        </p:nvSpPr>
        <p:spPr>
          <a:xfrm rot="2985237">
            <a:off x="7455326" y="1652284"/>
            <a:ext cx="34817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ECU</a:t>
            </a:r>
          </a:p>
        </p:txBody>
      </p:sp>
      <p:sp>
        <p:nvSpPr>
          <p:cNvPr id="237" name="Textfeld 236"/>
          <p:cNvSpPr txBox="1"/>
          <p:nvPr/>
        </p:nvSpPr>
        <p:spPr>
          <a:xfrm rot="2985237">
            <a:off x="7645728" y="1688990"/>
            <a:ext cx="46679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Domain</a:t>
            </a:r>
          </a:p>
        </p:txBody>
      </p:sp>
      <p:sp>
        <p:nvSpPr>
          <p:cNvPr id="256" name="Textfeld 255"/>
          <p:cNvSpPr txBox="1"/>
          <p:nvPr/>
        </p:nvSpPr>
        <p:spPr>
          <a:xfrm rot="2985237">
            <a:off x="8396717" y="1815804"/>
            <a:ext cx="81945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Connected World</a:t>
            </a:r>
          </a:p>
          <a:p>
            <a:endParaRPr lang="en-US" sz="600" b="1" dirty="0">
              <a:solidFill>
                <a:srgbClr val="3333CC"/>
              </a:solidFill>
            </a:endParaRPr>
          </a:p>
        </p:txBody>
      </p:sp>
      <p:sp>
        <p:nvSpPr>
          <p:cNvPr id="257" name="Rechteck 256"/>
          <p:cNvSpPr/>
          <p:nvPr/>
        </p:nvSpPr>
        <p:spPr>
          <a:xfrm>
            <a:off x="7380312" y="55859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59" name="Rechteck 258"/>
          <p:cNvSpPr/>
          <p:nvPr/>
        </p:nvSpPr>
        <p:spPr>
          <a:xfrm>
            <a:off x="7380312" y="327951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7030A0"/>
              </a:gs>
              <a:gs pos="100000">
                <a:srgbClr val="7030A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54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60" name="Rechteck 259"/>
          <p:cNvSpPr/>
          <p:nvPr/>
        </p:nvSpPr>
        <p:spPr>
          <a:xfrm>
            <a:off x="7380312" y="11192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61" name="Rechteck 260"/>
          <p:cNvSpPr/>
          <p:nvPr/>
        </p:nvSpPr>
        <p:spPr>
          <a:xfrm>
            <a:off x="7380312" y="-10409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00FF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62" name="Rechteck 261"/>
          <p:cNvSpPr/>
          <p:nvPr/>
        </p:nvSpPr>
        <p:spPr>
          <a:xfrm>
            <a:off x="7380312" y="-320121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FFFF00"/>
              </a:gs>
              <a:gs pos="100000">
                <a:srgbClr val="FF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FFFF00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64" name="Textfeld 263"/>
          <p:cNvSpPr txBox="1"/>
          <p:nvPr/>
        </p:nvSpPr>
        <p:spPr>
          <a:xfrm rot="2985237">
            <a:off x="7917393" y="1722697"/>
            <a:ext cx="54694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Vehicle</a:t>
            </a:r>
          </a:p>
        </p:txBody>
      </p:sp>
      <p:sp>
        <p:nvSpPr>
          <p:cNvPr id="265" name="Textfeld 264"/>
          <p:cNvSpPr txBox="1"/>
          <p:nvPr/>
        </p:nvSpPr>
        <p:spPr>
          <a:xfrm rot="2985237">
            <a:off x="8185059" y="1781367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Infrastructure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900277" y="2023468"/>
            <a:ext cx="8531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Work Centers</a:t>
            </a:r>
          </a:p>
        </p:txBody>
      </p:sp>
      <p:sp>
        <p:nvSpPr>
          <p:cNvPr id="171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327441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9" grpId="0" animBg="1"/>
      <p:bldP spid="17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uppieren 172"/>
          <p:cNvGrpSpPr/>
          <p:nvPr/>
        </p:nvGrpSpPr>
        <p:grpSpPr>
          <a:xfrm>
            <a:off x="5273601" y="3558403"/>
            <a:ext cx="3402855" cy="1102373"/>
            <a:chOff x="628650" y="3657600"/>
            <a:chExt cx="7505700" cy="2452625"/>
          </a:xfrm>
          <a:solidFill>
            <a:schemeClr val="bg1">
              <a:lumMod val="75000"/>
            </a:schemeClr>
          </a:solidFill>
        </p:grpSpPr>
        <p:sp>
          <p:nvSpPr>
            <p:cNvPr id="178" name="Ellipse 177"/>
            <p:cNvSpPr/>
            <p:nvPr/>
          </p:nvSpPr>
          <p:spPr>
            <a:xfrm>
              <a:off x="1835696" y="4725144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3" name="Ellipse 182"/>
            <p:cNvSpPr/>
            <p:nvPr/>
          </p:nvSpPr>
          <p:spPr>
            <a:xfrm>
              <a:off x="5436096" y="4742073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4" name="Freihandform 183"/>
            <p:cNvSpPr/>
            <p:nvPr/>
          </p:nvSpPr>
          <p:spPr>
            <a:xfrm>
              <a:off x="628650" y="3657600"/>
              <a:ext cx="7505700" cy="1847850"/>
            </a:xfrm>
            <a:custGeom>
              <a:avLst/>
              <a:gdLst>
                <a:gd name="connsiteX0" fmla="*/ 0 w 7505700"/>
                <a:gd name="connsiteY0" fmla="*/ 1847850 h 1847850"/>
                <a:gd name="connsiteX1" fmla="*/ 7486650 w 7505700"/>
                <a:gd name="connsiteY1" fmla="*/ 1838325 h 1847850"/>
                <a:gd name="connsiteX2" fmla="*/ 7505700 w 7505700"/>
                <a:gd name="connsiteY2" fmla="*/ 1085850 h 1847850"/>
                <a:gd name="connsiteX3" fmla="*/ 6219825 w 7505700"/>
                <a:gd name="connsiteY3" fmla="*/ 38100 h 1847850"/>
                <a:gd name="connsiteX4" fmla="*/ 2790825 w 7505700"/>
                <a:gd name="connsiteY4" fmla="*/ 0 h 1847850"/>
                <a:gd name="connsiteX5" fmla="*/ 1819275 w 7505700"/>
                <a:gd name="connsiteY5" fmla="*/ 762000 h 1847850"/>
                <a:gd name="connsiteX6" fmla="*/ 228600 w 7505700"/>
                <a:gd name="connsiteY6" fmla="*/ 933450 h 1847850"/>
                <a:gd name="connsiteX7" fmla="*/ 0 w 7505700"/>
                <a:gd name="connsiteY7" fmla="*/ 1847850 h 18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05700" h="1847850">
                  <a:moveTo>
                    <a:pt x="0" y="1847850"/>
                  </a:moveTo>
                  <a:lnTo>
                    <a:pt x="7486650" y="1838325"/>
                  </a:lnTo>
                  <a:lnTo>
                    <a:pt x="7505700" y="1085850"/>
                  </a:lnTo>
                  <a:lnTo>
                    <a:pt x="6219825" y="38100"/>
                  </a:lnTo>
                  <a:lnTo>
                    <a:pt x="2790825" y="0"/>
                  </a:lnTo>
                  <a:lnTo>
                    <a:pt x="1819275" y="762000"/>
                  </a:lnTo>
                  <a:lnTo>
                    <a:pt x="228600" y="933450"/>
                  </a:lnTo>
                  <a:lnTo>
                    <a:pt x="0" y="18478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5" name="Gruppieren 184"/>
          <p:cNvGrpSpPr/>
          <p:nvPr/>
        </p:nvGrpSpPr>
        <p:grpSpPr>
          <a:xfrm>
            <a:off x="251520" y="3112775"/>
            <a:ext cx="1944216" cy="1403985"/>
            <a:chOff x="251520" y="3112775"/>
            <a:chExt cx="1944216" cy="1403985"/>
          </a:xfrm>
        </p:grpSpPr>
        <p:sp>
          <p:nvSpPr>
            <p:cNvPr id="202" name="Rechteck 201"/>
            <p:cNvSpPr/>
            <p:nvPr/>
          </p:nvSpPr>
          <p:spPr>
            <a:xfrm>
              <a:off x="1863080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5" name="Rechteck 204"/>
            <p:cNvSpPr/>
            <p:nvPr/>
          </p:nvSpPr>
          <p:spPr>
            <a:xfrm>
              <a:off x="1441894" y="3112775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4" name="Rechteck 213"/>
            <p:cNvSpPr/>
            <p:nvPr/>
          </p:nvSpPr>
          <p:spPr>
            <a:xfrm>
              <a:off x="998984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5" name="Rechteck 214"/>
            <p:cNvSpPr/>
            <p:nvPr/>
          </p:nvSpPr>
          <p:spPr>
            <a:xfrm>
              <a:off x="251520" y="3690764"/>
              <a:ext cx="1944216" cy="825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6" name="Gleichschenkliges Dreieck 215"/>
            <p:cNvSpPr/>
            <p:nvPr/>
          </p:nvSpPr>
          <p:spPr>
            <a:xfrm>
              <a:off x="251520" y="3436640"/>
              <a:ext cx="1944216" cy="259527"/>
            </a:xfrm>
            <a:prstGeom prst="triangle">
              <a:avLst>
                <a:gd name="adj" fmla="val 4999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7" name="Rechteck 216"/>
          <p:cNvSpPr/>
          <p:nvPr/>
        </p:nvSpPr>
        <p:spPr>
          <a:xfrm>
            <a:off x="371255" y="1492424"/>
            <a:ext cx="1368152" cy="8269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8" name="Gleichschenkliges Dreieck 217"/>
          <p:cNvSpPr/>
          <p:nvPr/>
        </p:nvSpPr>
        <p:spPr>
          <a:xfrm>
            <a:off x="327637" y="1204392"/>
            <a:ext cx="1508059" cy="288032"/>
          </a:xfrm>
          <a:prstGeom prst="triangle">
            <a:avLst>
              <a:gd name="adj" fmla="val 4999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241322" y="371146"/>
            <a:ext cx="64312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180408" y="586590"/>
            <a:ext cx="70403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35524" y="802614"/>
            <a:ext cx="7489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169188" y="1234662"/>
            <a:ext cx="71525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419256" y="1450106"/>
            <a:ext cx="46519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923928" y="1008641"/>
            <a:ext cx="9605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299770" y="1994516"/>
            <a:ext cx="819455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5071257" y="1909001"/>
            <a:ext cx="47481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5300684" y="1947230"/>
            <a:ext cx="633507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5492742" y="2047619"/>
            <a:ext cx="910827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Control Device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913574" y="1972264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6148184" y="1921536"/>
            <a:ext cx="566181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Enterprise</a:t>
            </a:r>
          </a:p>
        </p:txBody>
      </p:sp>
      <p:sp>
        <p:nvSpPr>
          <p:cNvPr id="40" name="Rechteck 39"/>
          <p:cNvSpPr/>
          <p:nvPr/>
        </p:nvSpPr>
        <p:spPr>
          <a:xfrm>
            <a:off x="5244487" y="74464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1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1" name="Rechteck 40"/>
          <p:cNvSpPr/>
          <p:nvPr/>
        </p:nvSpPr>
        <p:spPr>
          <a:xfrm>
            <a:off x="5244487" y="51400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8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2" name="Rechteck 41"/>
          <p:cNvSpPr/>
          <p:nvPr/>
        </p:nvSpPr>
        <p:spPr>
          <a:xfrm>
            <a:off x="5244487" y="29797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7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5244487" y="8195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7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4" name="Rechteck 43"/>
          <p:cNvSpPr/>
          <p:nvPr/>
        </p:nvSpPr>
        <p:spPr>
          <a:xfrm>
            <a:off x="5244487" y="-13407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7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5244487" y="-35009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6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grpSp>
        <p:nvGrpSpPr>
          <p:cNvPr id="100" name="Gruppieren 99"/>
          <p:cNvGrpSpPr/>
          <p:nvPr/>
        </p:nvGrpSpPr>
        <p:grpSpPr>
          <a:xfrm>
            <a:off x="3605426" y="1874051"/>
            <a:ext cx="457879" cy="338453"/>
            <a:chOff x="1763688" y="1528589"/>
            <a:chExt cx="771525" cy="676275"/>
          </a:xfrm>
        </p:grpSpPr>
        <p:pic>
          <p:nvPicPr>
            <p:cNvPr id="101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Textfeld 101"/>
            <p:cNvSpPr txBox="1"/>
            <p:nvPr/>
          </p:nvSpPr>
          <p:spPr>
            <a:xfrm>
              <a:off x="1907705" y="1885229"/>
              <a:ext cx="513742" cy="307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DNP</a:t>
              </a:r>
            </a:p>
          </p:txBody>
        </p:sp>
      </p:grpSp>
      <p:grpSp>
        <p:nvGrpSpPr>
          <p:cNvPr id="106" name="Gruppieren 105"/>
          <p:cNvGrpSpPr/>
          <p:nvPr/>
        </p:nvGrpSpPr>
        <p:grpSpPr>
          <a:xfrm>
            <a:off x="3649358" y="1517136"/>
            <a:ext cx="470315" cy="476694"/>
            <a:chOff x="3779520" y="1340768"/>
            <a:chExt cx="792480" cy="952500"/>
          </a:xfrm>
        </p:grpSpPr>
        <p:pic>
          <p:nvPicPr>
            <p:cNvPr id="107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Textfeld 107"/>
            <p:cNvSpPr txBox="1"/>
            <p:nvPr/>
          </p:nvSpPr>
          <p:spPr>
            <a:xfrm>
              <a:off x="3823458" y="1777751"/>
              <a:ext cx="575865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M S P</a:t>
              </a:r>
            </a:p>
          </p:txBody>
        </p:sp>
      </p:grpSp>
      <p:cxnSp>
        <p:nvCxnSpPr>
          <p:cNvPr id="123" name="Gerade Verbindung 122"/>
          <p:cNvCxnSpPr/>
          <p:nvPr/>
        </p:nvCxnSpPr>
        <p:spPr>
          <a:xfrm flipV="1">
            <a:off x="704042" y="1624592"/>
            <a:ext cx="229270" cy="3363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123"/>
          <p:cNvCxnSpPr/>
          <p:nvPr/>
        </p:nvCxnSpPr>
        <p:spPr>
          <a:xfrm>
            <a:off x="613043" y="1986387"/>
            <a:ext cx="337282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fik 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7" y="1541208"/>
            <a:ext cx="105443" cy="153042"/>
          </a:xfrm>
          <a:prstGeom prst="rect">
            <a:avLst/>
          </a:prstGeom>
        </p:spPr>
      </p:pic>
      <p:cxnSp>
        <p:nvCxnSpPr>
          <p:cNvPr id="126" name="Gerade Verbindung 125"/>
          <p:cNvCxnSpPr>
            <a:stCxn id="127" idx="3"/>
          </p:cNvCxnSpPr>
          <p:nvPr/>
        </p:nvCxnSpPr>
        <p:spPr>
          <a:xfrm flipV="1">
            <a:off x="606279" y="1743056"/>
            <a:ext cx="341040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Grafik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4" y="1655444"/>
            <a:ext cx="193455" cy="175225"/>
          </a:xfrm>
          <a:prstGeom prst="rect">
            <a:avLst/>
          </a:prstGeom>
        </p:spPr>
      </p:pic>
      <p:pic>
        <p:nvPicPr>
          <p:cNvPr id="128" name="Picture 2" descr="Electric Me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1" y="214549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Grafik 1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6" y="1286109"/>
            <a:ext cx="207989" cy="124599"/>
          </a:xfrm>
          <a:prstGeom prst="rect">
            <a:avLst/>
          </a:prstGeom>
        </p:spPr>
      </p:pic>
      <p:cxnSp>
        <p:nvCxnSpPr>
          <p:cNvPr id="135" name="Gerade Verbindung 134"/>
          <p:cNvCxnSpPr>
            <a:stCxn id="128" idx="3"/>
          </p:cNvCxnSpPr>
          <p:nvPr/>
        </p:nvCxnSpPr>
        <p:spPr>
          <a:xfrm flipV="1">
            <a:off x="807696" y="2211299"/>
            <a:ext cx="142629" cy="37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krümmte Verbindung 139"/>
          <p:cNvCxnSpPr/>
          <p:nvPr/>
        </p:nvCxnSpPr>
        <p:spPr>
          <a:xfrm flipV="1">
            <a:off x="2555148" y="1475571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krümmte Verbindung 140"/>
          <p:cNvCxnSpPr/>
          <p:nvPr/>
        </p:nvCxnSpPr>
        <p:spPr>
          <a:xfrm>
            <a:off x="2579565" y="1568797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krümmte Verbindung 141"/>
          <p:cNvCxnSpPr/>
          <p:nvPr/>
        </p:nvCxnSpPr>
        <p:spPr>
          <a:xfrm>
            <a:off x="3022696" y="1965618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Grafik 1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5" y="1930997"/>
            <a:ext cx="208954" cy="110780"/>
          </a:xfrm>
          <a:prstGeom prst="rect">
            <a:avLst/>
          </a:prstGeom>
        </p:spPr>
      </p:pic>
      <p:cxnSp>
        <p:nvCxnSpPr>
          <p:cNvPr id="145" name="Gerade Verbindung 144"/>
          <p:cNvCxnSpPr/>
          <p:nvPr/>
        </p:nvCxnSpPr>
        <p:spPr>
          <a:xfrm flipV="1">
            <a:off x="933312" y="2052537"/>
            <a:ext cx="1228662" cy="58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Wolke 145"/>
          <p:cNvSpPr/>
          <p:nvPr/>
        </p:nvSpPr>
        <p:spPr>
          <a:xfrm>
            <a:off x="2103879" y="1393145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147" name="Gruppieren 146"/>
          <p:cNvGrpSpPr/>
          <p:nvPr/>
        </p:nvGrpSpPr>
        <p:grpSpPr>
          <a:xfrm>
            <a:off x="8522249" y="3140545"/>
            <a:ext cx="457879" cy="338453"/>
            <a:chOff x="1763688" y="1528589"/>
            <a:chExt cx="771525" cy="676275"/>
          </a:xfrm>
        </p:grpSpPr>
        <p:pic>
          <p:nvPicPr>
            <p:cNvPr id="148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" name="Textfeld 148"/>
            <p:cNvSpPr txBox="1"/>
            <p:nvPr/>
          </p:nvSpPr>
          <p:spPr>
            <a:xfrm>
              <a:off x="1907705" y="1885228"/>
              <a:ext cx="52724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OEM</a:t>
              </a:r>
            </a:p>
          </p:txBody>
        </p:sp>
      </p:grpSp>
      <p:grpSp>
        <p:nvGrpSpPr>
          <p:cNvPr id="150" name="Gruppieren 149"/>
          <p:cNvGrpSpPr/>
          <p:nvPr/>
        </p:nvGrpSpPr>
        <p:grpSpPr>
          <a:xfrm>
            <a:off x="8566181" y="2783630"/>
            <a:ext cx="470315" cy="476694"/>
            <a:chOff x="3779520" y="1340768"/>
            <a:chExt cx="792480" cy="952500"/>
          </a:xfrm>
        </p:grpSpPr>
        <p:pic>
          <p:nvPicPr>
            <p:cNvPr id="15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Textfeld 151"/>
            <p:cNvSpPr txBox="1"/>
            <p:nvPr/>
          </p:nvSpPr>
          <p:spPr>
            <a:xfrm>
              <a:off x="3823458" y="1777751"/>
              <a:ext cx="467823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ITS</a:t>
              </a:r>
            </a:p>
          </p:txBody>
        </p:sp>
      </p:grpSp>
      <p:grpSp>
        <p:nvGrpSpPr>
          <p:cNvPr id="153" name="Gruppieren 152"/>
          <p:cNvGrpSpPr/>
          <p:nvPr/>
        </p:nvGrpSpPr>
        <p:grpSpPr>
          <a:xfrm>
            <a:off x="8566181" y="2428528"/>
            <a:ext cx="470315" cy="476694"/>
            <a:chOff x="2771408" y="1333676"/>
            <a:chExt cx="792480" cy="952500"/>
          </a:xfrm>
        </p:grpSpPr>
        <p:pic>
          <p:nvPicPr>
            <p:cNvPr id="15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Textfeld 15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cxnSp>
        <p:nvCxnSpPr>
          <p:cNvPr id="156" name="Gekrümmte Verbindung 155"/>
          <p:cNvCxnSpPr/>
          <p:nvPr/>
        </p:nvCxnSpPr>
        <p:spPr>
          <a:xfrm flipV="1">
            <a:off x="7471971" y="2742065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krümmte Verbindung 156"/>
          <p:cNvCxnSpPr/>
          <p:nvPr/>
        </p:nvCxnSpPr>
        <p:spPr>
          <a:xfrm>
            <a:off x="7496388" y="2835291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krümmte Verbindung 157"/>
          <p:cNvCxnSpPr/>
          <p:nvPr/>
        </p:nvCxnSpPr>
        <p:spPr>
          <a:xfrm>
            <a:off x="7939519" y="3232112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feld 189"/>
          <p:cNvSpPr txBox="1"/>
          <p:nvPr/>
        </p:nvSpPr>
        <p:spPr>
          <a:xfrm>
            <a:off x="6448187" y="3673147"/>
            <a:ext cx="28405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DIC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5511138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ECM</a:t>
            </a:r>
          </a:p>
        </p:txBody>
      </p:sp>
      <p:sp>
        <p:nvSpPr>
          <p:cNvPr id="192" name="Textfeld 191"/>
          <p:cNvSpPr txBox="1"/>
          <p:nvPr/>
        </p:nvSpPr>
        <p:spPr>
          <a:xfrm>
            <a:off x="7538755" y="4350491"/>
            <a:ext cx="34977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EBCM</a:t>
            </a:r>
          </a:p>
        </p:txBody>
      </p:sp>
      <p:sp>
        <p:nvSpPr>
          <p:cNvPr id="193" name="Textfeld 192"/>
          <p:cNvSpPr txBox="1"/>
          <p:nvPr/>
        </p:nvSpPr>
        <p:spPr>
          <a:xfrm>
            <a:off x="6003924" y="4340619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TCM</a:t>
            </a:r>
          </a:p>
        </p:txBody>
      </p:sp>
      <p:sp>
        <p:nvSpPr>
          <p:cNvPr id="194" name="Textfeld 193"/>
          <p:cNvSpPr txBox="1"/>
          <p:nvPr/>
        </p:nvSpPr>
        <p:spPr>
          <a:xfrm>
            <a:off x="7951224" y="4057523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TDM</a:t>
            </a:r>
          </a:p>
        </p:txBody>
      </p:sp>
      <p:cxnSp>
        <p:nvCxnSpPr>
          <p:cNvPr id="195" name="Gerade Verbindung 194"/>
          <p:cNvCxnSpPr/>
          <p:nvPr/>
        </p:nvCxnSpPr>
        <p:spPr>
          <a:xfrm>
            <a:off x="6327058" y="3864213"/>
            <a:ext cx="206719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feld 195"/>
          <p:cNvSpPr txBox="1"/>
          <p:nvPr/>
        </p:nvSpPr>
        <p:spPr>
          <a:xfrm>
            <a:off x="6451394" y="3901391"/>
            <a:ext cx="280846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IPC</a:t>
            </a:r>
          </a:p>
        </p:txBody>
      </p:sp>
      <p:sp>
        <p:nvSpPr>
          <p:cNvPr id="197" name="Textfeld 196"/>
          <p:cNvSpPr txBox="1"/>
          <p:nvPr/>
        </p:nvSpPr>
        <p:spPr>
          <a:xfrm>
            <a:off x="6003924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SDM</a:t>
            </a:r>
          </a:p>
        </p:txBody>
      </p:sp>
      <p:sp>
        <p:nvSpPr>
          <p:cNvPr id="198" name="Textfeld 197"/>
          <p:cNvSpPr txBox="1"/>
          <p:nvPr/>
        </p:nvSpPr>
        <p:spPr>
          <a:xfrm>
            <a:off x="6816115" y="3908571"/>
            <a:ext cx="34817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HVAC</a:t>
            </a:r>
          </a:p>
        </p:txBody>
      </p:sp>
      <p:sp>
        <p:nvSpPr>
          <p:cNvPr id="199" name="Textfeld 198"/>
          <p:cNvSpPr txBox="1"/>
          <p:nvPr/>
        </p:nvSpPr>
        <p:spPr>
          <a:xfrm>
            <a:off x="7524328" y="3651779"/>
            <a:ext cx="37863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RCDLR</a:t>
            </a:r>
          </a:p>
        </p:txBody>
      </p:sp>
      <p:sp>
        <p:nvSpPr>
          <p:cNvPr id="200" name="Textfeld 199"/>
          <p:cNvSpPr txBox="1"/>
          <p:nvPr/>
        </p:nvSpPr>
        <p:spPr>
          <a:xfrm>
            <a:off x="7557190" y="3990451"/>
            <a:ext cx="31290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BCM</a:t>
            </a:r>
          </a:p>
        </p:txBody>
      </p:sp>
      <p:sp>
        <p:nvSpPr>
          <p:cNvPr id="201" name="Textfeld 200"/>
          <p:cNvSpPr txBox="1"/>
          <p:nvPr/>
        </p:nvSpPr>
        <p:spPr>
          <a:xfrm>
            <a:off x="6815989" y="3630411"/>
            <a:ext cx="343364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Radio</a:t>
            </a:r>
          </a:p>
        </p:txBody>
      </p:sp>
      <p:cxnSp>
        <p:nvCxnSpPr>
          <p:cNvPr id="203" name="Gerade Verbindung 202"/>
          <p:cNvCxnSpPr>
            <a:stCxn id="198" idx="0"/>
            <a:endCxn id="201" idx="2"/>
          </p:cNvCxnSpPr>
          <p:nvPr/>
        </p:nvCxnSpPr>
        <p:spPr>
          <a:xfrm flipH="1" flipV="1">
            <a:off x="6987671" y="3784299"/>
            <a:ext cx="2531" cy="1242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Gerade Verbindung 203"/>
          <p:cNvCxnSpPr>
            <a:stCxn id="196" idx="0"/>
            <a:endCxn id="190" idx="2"/>
          </p:cNvCxnSpPr>
          <p:nvPr/>
        </p:nvCxnSpPr>
        <p:spPr>
          <a:xfrm flipH="1" flipV="1">
            <a:off x="6590214" y="3827035"/>
            <a:ext cx="1603" cy="74356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Gerade Verbindung 205"/>
          <p:cNvCxnSpPr>
            <a:stCxn id="200" idx="0"/>
            <a:endCxn id="199" idx="2"/>
          </p:cNvCxnSpPr>
          <p:nvPr/>
        </p:nvCxnSpPr>
        <p:spPr>
          <a:xfrm flipV="1">
            <a:off x="7713644" y="3805667"/>
            <a:ext cx="0" cy="184784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Gerade Verbindung 206"/>
          <p:cNvCxnSpPr>
            <a:stCxn id="194" idx="0"/>
          </p:cNvCxnSpPr>
          <p:nvPr/>
        </p:nvCxnSpPr>
        <p:spPr>
          <a:xfrm flipH="1" flipV="1">
            <a:off x="8106074" y="3864213"/>
            <a:ext cx="1" cy="19331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Gerade Verbindung 207"/>
          <p:cNvCxnSpPr/>
          <p:nvPr/>
        </p:nvCxnSpPr>
        <p:spPr>
          <a:xfrm>
            <a:off x="5511138" y="4278483"/>
            <a:ext cx="2253473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Gerade Verbindung 208"/>
          <p:cNvCxnSpPr>
            <a:stCxn id="192" idx="0"/>
            <a:endCxn id="200" idx="2"/>
          </p:cNvCxnSpPr>
          <p:nvPr/>
        </p:nvCxnSpPr>
        <p:spPr>
          <a:xfrm flipV="1">
            <a:off x="7713644" y="4144339"/>
            <a:ext cx="0" cy="20615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Gerade Verbindung 209"/>
          <p:cNvCxnSpPr>
            <a:stCxn id="193" idx="0"/>
            <a:endCxn id="197" idx="2"/>
          </p:cNvCxnSpPr>
          <p:nvPr/>
        </p:nvCxnSpPr>
        <p:spPr>
          <a:xfrm flipV="1">
            <a:off x="6158775" y="4188473"/>
            <a:ext cx="0" cy="152146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210"/>
          <p:cNvCxnSpPr>
            <a:endCxn id="191" idx="2"/>
          </p:cNvCxnSpPr>
          <p:nvPr/>
        </p:nvCxnSpPr>
        <p:spPr>
          <a:xfrm flipV="1">
            <a:off x="5665989" y="4188473"/>
            <a:ext cx="0" cy="7861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 Verbindung 211"/>
          <p:cNvCxnSpPr>
            <a:stCxn id="170" idx="0"/>
            <a:endCxn id="159" idx="1"/>
          </p:cNvCxnSpPr>
          <p:nvPr/>
        </p:nvCxnSpPr>
        <p:spPr>
          <a:xfrm flipV="1">
            <a:off x="7351492" y="3435789"/>
            <a:ext cx="117345" cy="223327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Wolke 158"/>
          <p:cNvSpPr/>
          <p:nvPr/>
        </p:nvSpPr>
        <p:spPr>
          <a:xfrm>
            <a:off x="6605311" y="2636984"/>
            <a:ext cx="1727051" cy="799656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13" name="Gerade Verbindung 212"/>
          <p:cNvCxnSpPr/>
          <p:nvPr/>
        </p:nvCxnSpPr>
        <p:spPr>
          <a:xfrm flipV="1">
            <a:off x="7303534" y="3803402"/>
            <a:ext cx="1" cy="60811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Gerade Verbindung 232"/>
          <p:cNvCxnSpPr>
            <a:endCxn id="234" idx="2"/>
          </p:cNvCxnSpPr>
          <p:nvPr/>
        </p:nvCxnSpPr>
        <p:spPr>
          <a:xfrm>
            <a:off x="1547664" y="3700301"/>
            <a:ext cx="765381" cy="1369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Gerade Verbindung 235"/>
          <p:cNvCxnSpPr/>
          <p:nvPr/>
        </p:nvCxnSpPr>
        <p:spPr>
          <a:xfrm>
            <a:off x="933312" y="3651779"/>
            <a:ext cx="14007" cy="801099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Gerade Verbindung 237"/>
          <p:cNvCxnSpPr/>
          <p:nvPr/>
        </p:nvCxnSpPr>
        <p:spPr>
          <a:xfrm flipV="1">
            <a:off x="712263" y="39649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Gerade Verbindung 238"/>
          <p:cNvCxnSpPr/>
          <p:nvPr/>
        </p:nvCxnSpPr>
        <p:spPr>
          <a:xfrm flipV="1">
            <a:off x="712263" y="41173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 Verbindung 239"/>
          <p:cNvCxnSpPr/>
          <p:nvPr/>
        </p:nvCxnSpPr>
        <p:spPr>
          <a:xfrm flipV="1">
            <a:off x="712263" y="422536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Gerade Verbindung 240"/>
          <p:cNvCxnSpPr/>
          <p:nvPr/>
        </p:nvCxnSpPr>
        <p:spPr>
          <a:xfrm flipV="1">
            <a:off x="712263" y="4369381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" name="Grafik 2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047740"/>
            <a:ext cx="224221" cy="118874"/>
          </a:xfrm>
          <a:prstGeom prst="rect">
            <a:avLst/>
          </a:prstGeom>
        </p:spPr>
      </p:pic>
      <p:pic>
        <p:nvPicPr>
          <p:cNvPr id="227" name="Grafik 2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191756"/>
            <a:ext cx="224221" cy="118874"/>
          </a:xfrm>
          <a:prstGeom prst="rect">
            <a:avLst/>
          </a:prstGeom>
        </p:spPr>
      </p:pic>
      <p:pic>
        <p:nvPicPr>
          <p:cNvPr id="228" name="Grafik 2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335772"/>
            <a:ext cx="224221" cy="118874"/>
          </a:xfrm>
          <a:prstGeom prst="rect">
            <a:avLst/>
          </a:prstGeom>
        </p:spPr>
      </p:pic>
      <p:pic>
        <p:nvPicPr>
          <p:cNvPr id="229" name="Grafik 2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" y="3898059"/>
            <a:ext cx="224221" cy="118874"/>
          </a:xfrm>
          <a:prstGeom prst="rect">
            <a:avLst/>
          </a:prstGeom>
        </p:spPr>
      </p:pic>
      <p:pic>
        <p:nvPicPr>
          <p:cNvPr id="230" name="Grafik 2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045972"/>
            <a:ext cx="224221" cy="118874"/>
          </a:xfrm>
          <a:prstGeom prst="rect">
            <a:avLst/>
          </a:prstGeom>
        </p:spPr>
      </p:pic>
      <p:pic>
        <p:nvPicPr>
          <p:cNvPr id="231" name="Grafik 2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179241"/>
            <a:ext cx="224221" cy="118874"/>
          </a:xfrm>
          <a:prstGeom prst="rect">
            <a:avLst/>
          </a:prstGeom>
        </p:spPr>
      </p:pic>
      <p:pic>
        <p:nvPicPr>
          <p:cNvPr id="232" name="Grafik 2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334004"/>
            <a:ext cx="224221" cy="118874"/>
          </a:xfrm>
          <a:prstGeom prst="rect">
            <a:avLst/>
          </a:prstGeom>
        </p:spPr>
      </p:pic>
      <p:grpSp>
        <p:nvGrpSpPr>
          <p:cNvPr id="242" name="Gruppieren 241"/>
          <p:cNvGrpSpPr/>
          <p:nvPr/>
        </p:nvGrpSpPr>
        <p:grpSpPr>
          <a:xfrm>
            <a:off x="3894086" y="3772374"/>
            <a:ext cx="457879" cy="338453"/>
            <a:chOff x="1763688" y="1528589"/>
            <a:chExt cx="771525" cy="676275"/>
          </a:xfrm>
        </p:grpSpPr>
        <p:pic>
          <p:nvPicPr>
            <p:cNvPr id="243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feld 243"/>
            <p:cNvSpPr txBox="1"/>
            <p:nvPr/>
          </p:nvSpPr>
          <p:spPr>
            <a:xfrm>
              <a:off x="1907705" y="1885228"/>
              <a:ext cx="6271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Supply</a:t>
              </a:r>
            </a:p>
          </p:txBody>
        </p:sp>
      </p:grpSp>
      <p:grpSp>
        <p:nvGrpSpPr>
          <p:cNvPr id="245" name="Gruppieren 244"/>
          <p:cNvGrpSpPr/>
          <p:nvPr/>
        </p:nvGrpSpPr>
        <p:grpSpPr>
          <a:xfrm>
            <a:off x="3938018" y="3415459"/>
            <a:ext cx="470315" cy="476694"/>
            <a:chOff x="3779520" y="1340768"/>
            <a:chExt cx="792480" cy="952500"/>
          </a:xfrm>
        </p:grpSpPr>
        <p:pic>
          <p:nvPicPr>
            <p:cNvPr id="246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Textfeld 246"/>
            <p:cNvSpPr txBox="1"/>
            <p:nvPr/>
          </p:nvSpPr>
          <p:spPr>
            <a:xfrm>
              <a:off x="3823458" y="1777751"/>
              <a:ext cx="697414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</p:grpSp>
      <p:grpSp>
        <p:nvGrpSpPr>
          <p:cNvPr id="248" name="Gruppieren 247"/>
          <p:cNvGrpSpPr/>
          <p:nvPr/>
        </p:nvGrpSpPr>
        <p:grpSpPr>
          <a:xfrm>
            <a:off x="3938018" y="3060357"/>
            <a:ext cx="470315" cy="476694"/>
            <a:chOff x="2771408" y="1333676"/>
            <a:chExt cx="792480" cy="952500"/>
          </a:xfrm>
        </p:grpSpPr>
        <p:pic>
          <p:nvPicPr>
            <p:cNvPr id="249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feld 249"/>
            <p:cNvSpPr txBox="1"/>
            <p:nvPr/>
          </p:nvSpPr>
          <p:spPr>
            <a:xfrm>
              <a:off x="2948650" y="1772817"/>
              <a:ext cx="511040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</p:grpSp>
      <p:cxnSp>
        <p:nvCxnSpPr>
          <p:cNvPr id="251" name="Gekrümmte Verbindung 250"/>
          <p:cNvCxnSpPr/>
          <p:nvPr/>
        </p:nvCxnSpPr>
        <p:spPr>
          <a:xfrm flipV="1">
            <a:off x="2843808" y="3373894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krümmte Verbindung 251"/>
          <p:cNvCxnSpPr/>
          <p:nvPr/>
        </p:nvCxnSpPr>
        <p:spPr>
          <a:xfrm>
            <a:off x="2868225" y="3467120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Gekrümmte Verbindung 252"/>
          <p:cNvCxnSpPr/>
          <p:nvPr/>
        </p:nvCxnSpPr>
        <p:spPr>
          <a:xfrm>
            <a:off x="3311356" y="3863941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Wolke 233"/>
          <p:cNvSpPr/>
          <p:nvPr/>
        </p:nvSpPr>
        <p:spPr>
          <a:xfrm>
            <a:off x="2309132" y="3220616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55" name="Gerade Verbindung 254"/>
          <p:cNvCxnSpPr/>
          <p:nvPr/>
        </p:nvCxnSpPr>
        <p:spPr>
          <a:xfrm flipV="1">
            <a:off x="933312" y="3724673"/>
            <a:ext cx="254312" cy="168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Gerade Verbindung 280"/>
          <p:cNvCxnSpPr/>
          <p:nvPr/>
        </p:nvCxnSpPr>
        <p:spPr>
          <a:xfrm>
            <a:off x="956084" y="4188473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Abgerundetes Rechteck 257"/>
          <p:cNvSpPr/>
          <p:nvPr/>
        </p:nvSpPr>
        <p:spPr>
          <a:xfrm>
            <a:off x="1520552" y="3865839"/>
            <a:ext cx="603175" cy="5789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7" name="Gerade Verbindung 276"/>
          <p:cNvCxnSpPr/>
          <p:nvPr/>
        </p:nvCxnSpPr>
        <p:spPr>
          <a:xfrm>
            <a:off x="1691680" y="4024896"/>
            <a:ext cx="5200" cy="318238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Gerade Verbindung 285"/>
          <p:cNvCxnSpPr/>
          <p:nvPr/>
        </p:nvCxnSpPr>
        <p:spPr>
          <a:xfrm>
            <a:off x="1979712" y="4012704"/>
            <a:ext cx="5200" cy="318238"/>
          </a:xfrm>
          <a:prstGeom prst="line">
            <a:avLst/>
          </a:prstGeom>
          <a:ln w="12700" cmpd="sng">
            <a:solidFill>
              <a:srgbClr val="3333C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Grafik 29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40" y="3914239"/>
            <a:ext cx="224221" cy="118874"/>
          </a:xfrm>
          <a:prstGeom prst="rect">
            <a:avLst/>
          </a:prstGeom>
        </p:spPr>
      </p:pic>
      <p:pic>
        <p:nvPicPr>
          <p:cNvPr id="292" name="Picture 2" descr="Electric Me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278" y="430573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93" y="4276327"/>
            <a:ext cx="199455" cy="1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9" name="Gerade Verbindung mit Pfeil 288"/>
          <p:cNvCxnSpPr>
            <a:endCxn id="1030" idx="1"/>
          </p:cNvCxnSpPr>
          <p:nvPr/>
        </p:nvCxnSpPr>
        <p:spPr>
          <a:xfrm flipV="1">
            <a:off x="2195736" y="4372556"/>
            <a:ext cx="159957" cy="188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Gerade Verbindung 269"/>
          <p:cNvCxnSpPr>
            <a:endCxn id="258" idx="3"/>
          </p:cNvCxnSpPr>
          <p:nvPr/>
        </p:nvCxnSpPr>
        <p:spPr>
          <a:xfrm flipV="1">
            <a:off x="1366402" y="4155296"/>
            <a:ext cx="757325" cy="393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uppieren 137"/>
          <p:cNvGrpSpPr/>
          <p:nvPr/>
        </p:nvGrpSpPr>
        <p:grpSpPr>
          <a:xfrm>
            <a:off x="4194849" y="2343506"/>
            <a:ext cx="800913" cy="517070"/>
            <a:chOff x="6209254" y="1411795"/>
            <a:chExt cx="1057745" cy="852672"/>
          </a:xfrm>
        </p:grpSpPr>
        <p:pic>
          <p:nvPicPr>
            <p:cNvPr id="139" name="Picture 8" descr="P:\Eigene Bilder\Kirse\Gerätehersteller.jpg"/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9254" y="1411795"/>
              <a:ext cx="1057745" cy="85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Textfeld 143"/>
            <p:cNvSpPr txBox="1"/>
            <p:nvPr/>
          </p:nvSpPr>
          <p:spPr>
            <a:xfrm>
              <a:off x="6622406" y="1772816"/>
              <a:ext cx="506397" cy="355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latin typeface="Arial Black" panose="020B0A04020102020204" pitchFamily="34" charset="0"/>
                </a:rPr>
                <a:t>PKI</a:t>
              </a:r>
            </a:p>
          </p:txBody>
        </p:sp>
      </p:grpSp>
      <p:grpSp>
        <p:nvGrpSpPr>
          <p:cNvPr id="160" name="Gruppieren 159"/>
          <p:cNvGrpSpPr/>
          <p:nvPr/>
        </p:nvGrpSpPr>
        <p:grpSpPr>
          <a:xfrm>
            <a:off x="3131840" y="916360"/>
            <a:ext cx="504448" cy="479454"/>
            <a:chOff x="4139952" y="2140362"/>
            <a:chExt cx="792480" cy="714596"/>
          </a:xfrm>
        </p:grpSpPr>
        <p:pic>
          <p:nvPicPr>
            <p:cNvPr id="16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" name="Textfeld 161"/>
            <p:cNvSpPr txBox="1"/>
            <p:nvPr/>
          </p:nvSpPr>
          <p:spPr>
            <a:xfrm>
              <a:off x="4256181" y="2378006"/>
              <a:ext cx="567119" cy="32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GW </a:t>
              </a:r>
            </a:p>
            <a:p>
              <a:r>
                <a:rPr lang="en-US" sz="400" b="1" dirty="0">
                  <a:latin typeface="Arial Black" panose="020B0A04020102020204" pitchFamily="34" charset="0"/>
                </a:rPr>
                <a:t>Admin</a:t>
              </a:r>
            </a:p>
          </p:txBody>
        </p:sp>
      </p:grpSp>
      <p:cxnSp>
        <p:nvCxnSpPr>
          <p:cNvPr id="163" name="Gekrümmte Verbindung 162"/>
          <p:cNvCxnSpPr>
            <a:stCxn id="146" idx="3"/>
            <a:endCxn id="161" idx="1"/>
          </p:cNvCxnSpPr>
          <p:nvPr/>
        </p:nvCxnSpPr>
        <p:spPr>
          <a:xfrm rot="5400000" flipH="1" flipV="1">
            <a:off x="2786479" y="1104203"/>
            <a:ext cx="293477" cy="397246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krümmte Verbindung 163"/>
          <p:cNvCxnSpPr>
            <a:endCxn id="146" idx="1"/>
          </p:cNvCxnSpPr>
          <p:nvPr/>
        </p:nvCxnSpPr>
        <p:spPr>
          <a:xfrm rot="10800000">
            <a:off x="2734594" y="2378859"/>
            <a:ext cx="1611900" cy="246182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Gekrümmte Verbindung 164"/>
          <p:cNvCxnSpPr>
            <a:endCxn id="234" idx="3"/>
          </p:cNvCxnSpPr>
          <p:nvPr/>
        </p:nvCxnSpPr>
        <p:spPr>
          <a:xfrm rot="10800000" flipV="1">
            <a:off x="2939848" y="2636983"/>
            <a:ext cx="1406647" cy="64005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Gekrümmte Verbindung 165"/>
          <p:cNvCxnSpPr>
            <a:stCxn id="144" idx="3"/>
            <a:endCxn id="159" idx="2"/>
          </p:cNvCxnSpPr>
          <p:nvPr/>
        </p:nvCxnSpPr>
        <p:spPr>
          <a:xfrm>
            <a:off x="4891121" y="2670155"/>
            <a:ext cx="1719547" cy="36665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Würfel 169"/>
          <p:cNvSpPr/>
          <p:nvPr/>
        </p:nvSpPr>
        <p:spPr>
          <a:xfrm>
            <a:off x="7210461" y="3659116"/>
            <a:ext cx="234026" cy="134997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2" name="Gerade Verbindung 171"/>
          <p:cNvCxnSpPr/>
          <p:nvPr/>
        </p:nvCxnSpPr>
        <p:spPr>
          <a:xfrm>
            <a:off x="7303535" y="3863918"/>
            <a:ext cx="410108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Gerade Verbindung 175"/>
          <p:cNvCxnSpPr>
            <a:stCxn id="200" idx="0"/>
          </p:cNvCxnSpPr>
          <p:nvPr/>
        </p:nvCxnSpPr>
        <p:spPr>
          <a:xfrm flipV="1">
            <a:off x="7713644" y="3870986"/>
            <a:ext cx="1" cy="119465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uppieren 112"/>
          <p:cNvGrpSpPr/>
          <p:nvPr/>
        </p:nvGrpSpPr>
        <p:grpSpPr>
          <a:xfrm>
            <a:off x="3649358" y="1162034"/>
            <a:ext cx="470315" cy="476694"/>
            <a:chOff x="2771408" y="1333676"/>
            <a:chExt cx="792480" cy="952500"/>
          </a:xfrm>
        </p:grpSpPr>
        <p:pic>
          <p:nvPicPr>
            <p:cNvPr id="11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feld 11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RAMI – RAMA </a:t>
            </a:r>
            <a:r>
              <a:rPr lang="de-DE" sz="2700" dirty="0"/>
              <a:t>(2)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Secure </a:t>
            </a:r>
            <a:r>
              <a:rPr lang="de-DE" dirty="0" err="1">
                <a:solidFill>
                  <a:srgbClr val="C00000"/>
                </a:solidFill>
              </a:rPr>
              <a:t>Applications</a:t>
            </a:r>
            <a:r>
              <a:rPr lang="de-DE" dirty="0">
                <a:solidFill>
                  <a:srgbClr val="C00000"/>
                </a:solidFill>
              </a:rPr>
              <a:t> in Control Devices</a:t>
            </a:r>
            <a:br>
              <a:rPr lang="de-DE" sz="2400" i="1" dirty="0"/>
            </a:br>
            <a:endParaRPr lang="de-DE" dirty="0">
              <a:solidFill>
                <a:srgbClr val="C00000"/>
              </a:solidFill>
            </a:endParaRPr>
          </a:p>
        </p:txBody>
      </p:sp>
      <p:grpSp>
        <p:nvGrpSpPr>
          <p:cNvPr id="179" name="Gruppieren 178"/>
          <p:cNvGrpSpPr/>
          <p:nvPr/>
        </p:nvGrpSpPr>
        <p:grpSpPr>
          <a:xfrm>
            <a:off x="6287788" y="2284512"/>
            <a:ext cx="504448" cy="479454"/>
            <a:chOff x="4139952" y="2140362"/>
            <a:chExt cx="792480" cy="714596"/>
          </a:xfrm>
        </p:grpSpPr>
        <p:pic>
          <p:nvPicPr>
            <p:cNvPr id="180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" name="Textfeld 180"/>
            <p:cNvSpPr txBox="1"/>
            <p:nvPr/>
          </p:nvSpPr>
          <p:spPr>
            <a:xfrm>
              <a:off x="4256181" y="2378006"/>
              <a:ext cx="383286" cy="2293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ID</a:t>
              </a:r>
            </a:p>
          </p:txBody>
        </p:sp>
      </p:grpSp>
      <p:cxnSp>
        <p:nvCxnSpPr>
          <p:cNvPr id="182" name="Gekrümmte Verbindung 181"/>
          <p:cNvCxnSpPr>
            <a:stCxn id="159" idx="3"/>
            <a:endCxn id="180" idx="3"/>
          </p:cNvCxnSpPr>
          <p:nvPr/>
        </p:nvCxnSpPr>
        <p:spPr>
          <a:xfrm rot="16200000" flipV="1">
            <a:off x="7051304" y="2265171"/>
            <a:ext cx="158466" cy="67660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Gerade Verbindung 168"/>
          <p:cNvCxnSpPr/>
          <p:nvPr/>
        </p:nvCxnSpPr>
        <p:spPr>
          <a:xfrm>
            <a:off x="929749" y="1694250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Gerade Verbindung 170"/>
          <p:cNvCxnSpPr>
            <a:endCxn id="131" idx="1"/>
          </p:cNvCxnSpPr>
          <p:nvPr/>
        </p:nvCxnSpPr>
        <p:spPr>
          <a:xfrm>
            <a:off x="950325" y="1617729"/>
            <a:ext cx="363313" cy="13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Grafik 1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38" y="1541208"/>
            <a:ext cx="148816" cy="155718"/>
          </a:xfrm>
          <a:prstGeom prst="rect">
            <a:avLst/>
          </a:prstGeom>
        </p:spPr>
      </p:pic>
      <p:pic>
        <p:nvPicPr>
          <p:cNvPr id="132" name="Grafik 1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9" y="1641541"/>
            <a:ext cx="173191" cy="138915"/>
          </a:xfrm>
          <a:prstGeom prst="rect">
            <a:avLst/>
          </a:prstGeom>
        </p:spPr>
      </p:pic>
      <p:cxnSp>
        <p:nvCxnSpPr>
          <p:cNvPr id="174" name="Gerade Verbindung 173"/>
          <p:cNvCxnSpPr/>
          <p:nvPr/>
        </p:nvCxnSpPr>
        <p:spPr>
          <a:xfrm>
            <a:off x="929749" y="1492424"/>
            <a:ext cx="251164" cy="0"/>
          </a:xfrm>
          <a:prstGeom prst="line">
            <a:avLst/>
          </a:prstGeom>
          <a:ln w="12700" cmpd="sng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4" y="1425751"/>
            <a:ext cx="191743" cy="1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8" name="Gerade Verbindung 167"/>
          <p:cNvCxnSpPr/>
          <p:nvPr/>
        </p:nvCxnSpPr>
        <p:spPr>
          <a:xfrm>
            <a:off x="1697308" y="4018797"/>
            <a:ext cx="0" cy="14043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Gerade Verbindung 174"/>
          <p:cNvCxnSpPr>
            <a:stCxn id="129" idx="3"/>
          </p:cNvCxnSpPr>
          <p:nvPr/>
        </p:nvCxnSpPr>
        <p:spPr>
          <a:xfrm>
            <a:off x="737875" y="1348409"/>
            <a:ext cx="191874" cy="7734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3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75" y="3868688"/>
            <a:ext cx="206252" cy="20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7" name="Gerade Verbindung 176"/>
          <p:cNvCxnSpPr/>
          <p:nvPr/>
        </p:nvCxnSpPr>
        <p:spPr>
          <a:xfrm>
            <a:off x="929749" y="1406183"/>
            <a:ext cx="0" cy="806321"/>
          </a:xfrm>
          <a:prstGeom prst="line">
            <a:avLst/>
          </a:prstGeom>
          <a:ln w="1905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Würfel 234"/>
          <p:cNvSpPr/>
          <p:nvPr/>
        </p:nvSpPr>
        <p:spPr>
          <a:xfrm>
            <a:off x="1079612" y="365266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FW</a:t>
            </a:r>
          </a:p>
        </p:txBody>
      </p:sp>
      <p:sp>
        <p:nvSpPr>
          <p:cNvPr id="237" name="Würfel 236"/>
          <p:cNvSpPr/>
          <p:nvPr/>
        </p:nvSpPr>
        <p:spPr>
          <a:xfrm>
            <a:off x="1087557" y="199259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SMGW</a:t>
            </a:r>
          </a:p>
        </p:txBody>
      </p:sp>
      <p:sp>
        <p:nvSpPr>
          <p:cNvPr id="256" name="Würfel 255"/>
          <p:cNvSpPr/>
          <p:nvPr/>
        </p:nvSpPr>
        <p:spPr>
          <a:xfrm>
            <a:off x="1019744" y="4102997"/>
            <a:ext cx="412347" cy="161532"/>
          </a:xfrm>
          <a:prstGeom prst="cube">
            <a:avLst>
              <a:gd name="adj" fmla="val 35583"/>
            </a:avLst>
          </a:prstGeom>
          <a:solidFill>
            <a:schemeClr val="accent6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GW</a:t>
            </a:r>
          </a:p>
        </p:txBody>
      </p:sp>
      <p:sp>
        <p:nvSpPr>
          <p:cNvPr id="167" name="Ellipse 166"/>
          <p:cNvSpPr/>
          <p:nvPr/>
        </p:nvSpPr>
        <p:spPr>
          <a:xfrm>
            <a:off x="492191" y="1192584"/>
            <a:ext cx="325900" cy="32879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6" name="Ellipse 185"/>
          <p:cNvSpPr/>
          <p:nvPr/>
        </p:nvSpPr>
        <p:spPr>
          <a:xfrm>
            <a:off x="1491557" y="3789643"/>
            <a:ext cx="376483" cy="377970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7" name="Ellipse 186"/>
          <p:cNvSpPr/>
          <p:nvPr/>
        </p:nvSpPr>
        <p:spPr>
          <a:xfrm>
            <a:off x="5497386" y="3969225"/>
            <a:ext cx="340716" cy="31653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8" name="Ellipse 187"/>
          <p:cNvSpPr/>
          <p:nvPr/>
        </p:nvSpPr>
        <p:spPr>
          <a:xfrm>
            <a:off x="1265441" y="1443348"/>
            <a:ext cx="325900" cy="32879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9" name="Ellipse 188"/>
          <p:cNvSpPr/>
          <p:nvPr/>
        </p:nvSpPr>
        <p:spPr>
          <a:xfrm>
            <a:off x="971978" y="1591084"/>
            <a:ext cx="325900" cy="32879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0" name="Ellipse 219"/>
          <p:cNvSpPr/>
          <p:nvPr/>
        </p:nvSpPr>
        <p:spPr>
          <a:xfrm>
            <a:off x="5976943" y="3961946"/>
            <a:ext cx="340716" cy="31653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1" name="Ellipse 220"/>
          <p:cNvSpPr/>
          <p:nvPr/>
        </p:nvSpPr>
        <p:spPr>
          <a:xfrm>
            <a:off x="5976943" y="4251193"/>
            <a:ext cx="340716" cy="31653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2" name="Ellipse 221"/>
          <p:cNvSpPr/>
          <p:nvPr/>
        </p:nvSpPr>
        <p:spPr>
          <a:xfrm>
            <a:off x="7543652" y="4266641"/>
            <a:ext cx="340716" cy="31653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4" name="Textfeld 223"/>
          <p:cNvSpPr txBox="1"/>
          <p:nvPr/>
        </p:nvSpPr>
        <p:spPr>
          <a:xfrm rot="2985237">
            <a:off x="5740385" y="1875041"/>
            <a:ext cx="44435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Station</a:t>
            </a:r>
          </a:p>
        </p:txBody>
      </p:sp>
      <p:sp>
        <p:nvSpPr>
          <p:cNvPr id="271" name="Textfeld 270"/>
          <p:cNvSpPr txBox="1"/>
          <p:nvPr/>
        </p:nvSpPr>
        <p:spPr>
          <a:xfrm rot="2985237">
            <a:off x="7195012" y="1657790"/>
            <a:ext cx="36260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Field</a:t>
            </a:r>
          </a:p>
        </p:txBody>
      </p:sp>
      <p:sp>
        <p:nvSpPr>
          <p:cNvPr id="272" name="Textfeld 271"/>
          <p:cNvSpPr txBox="1"/>
          <p:nvPr/>
        </p:nvSpPr>
        <p:spPr>
          <a:xfrm rot="2985237">
            <a:off x="7728222" y="1697555"/>
            <a:ext cx="46679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Domain</a:t>
            </a:r>
          </a:p>
        </p:txBody>
      </p:sp>
      <p:sp>
        <p:nvSpPr>
          <p:cNvPr id="273" name="Textfeld 272"/>
          <p:cNvSpPr txBox="1"/>
          <p:nvPr/>
        </p:nvSpPr>
        <p:spPr>
          <a:xfrm rot="2985237">
            <a:off x="8012180" y="1688990"/>
            <a:ext cx="45397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Vehicle</a:t>
            </a:r>
          </a:p>
        </p:txBody>
      </p:sp>
      <p:sp>
        <p:nvSpPr>
          <p:cNvPr id="274" name="Textfeld 273"/>
          <p:cNvSpPr txBox="1"/>
          <p:nvPr/>
        </p:nvSpPr>
        <p:spPr>
          <a:xfrm rot="2985237">
            <a:off x="8421132" y="1815804"/>
            <a:ext cx="81945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Connected World</a:t>
            </a:r>
          </a:p>
          <a:p>
            <a:endParaRPr lang="en-US" sz="600" b="1" dirty="0">
              <a:solidFill>
                <a:srgbClr val="3333CC"/>
              </a:solidFill>
            </a:endParaRPr>
          </a:p>
        </p:txBody>
      </p:sp>
      <p:sp>
        <p:nvSpPr>
          <p:cNvPr id="275" name="Rechteck 274"/>
          <p:cNvSpPr/>
          <p:nvPr/>
        </p:nvSpPr>
        <p:spPr>
          <a:xfrm>
            <a:off x="7404727" y="55859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76" name="Rechteck 275"/>
          <p:cNvSpPr/>
          <p:nvPr/>
        </p:nvSpPr>
        <p:spPr>
          <a:xfrm>
            <a:off x="7404727" y="327951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7030A0"/>
              </a:gs>
              <a:gs pos="100000">
                <a:srgbClr val="7030A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54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78" name="Rechteck 277"/>
          <p:cNvSpPr/>
          <p:nvPr/>
        </p:nvSpPr>
        <p:spPr>
          <a:xfrm>
            <a:off x="7404727" y="11192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79" name="Rechteck 278"/>
          <p:cNvSpPr/>
          <p:nvPr/>
        </p:nvSpPr>
        <p:spPr>
          <a:xfrm>
            <a:off x="7404727" y="-104097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00FF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80" name="Rechteck 279"/>
          <p:cNvSpPr/>
          <p:nvPr/>
        </p:nvSpPr>
        <p:spPr>
          <a:xfrm>
            <a:off x="7404727" y="-320121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FFFF00"/>
              </a:gs>
              <a:gs pos="100000">
                <a:srgbClr val="FF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FFFF00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82" name="Textfeld 281"/>
          <p:cNvSpPr txBox="1"/>
          <p:nvPr/>
        </p:nvSpPr>
        <p:spPr>
          <a:xfrm rot="2985237">
            <a:off x="7472049" y="1667026"/>
            <a:ext cx="40107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ECU</a:t>
            </a:r>
          </a:p>
        </p:txBody>
      </p:sp>
      <p:sp>
        <p:nvSpPr>
          <p:cNvPr id="283" name="Textfeld 282"/>
          <p:cNvSpPr txBox="1"/>
          <p:nvPr/>
        </p:nvSpPr>
        <p:spPr>
          <a:xfrm rot="2985237">
            <a:off x="8209474" y="1781367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Infrastructure</a:t>
            </a:r>
          </a:p>
        </p:txBody>
      </p:sp>
      <p:sp>
        <p:nvSpPr>
          <p:cNvPr id="22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310288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/>
      <p:bldP spid="186" grpId="0" animBg="1"/>
      <p:bldP spid="187" grpId="0" animBg="1"/>
      <p:bldP spid="188" grpId="0" animBg="1"/>
      <p:bldP spid="189" grpId="0" animBg="1"/>
      <p:bldP spid="220" grpId="0" animBg="1"/>
      <p:bldP spid="221" grpId="0" animBg="1"/>
      <p:bldP spid="2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uppieren 172"/>
          <p:cNvGrpSpPr/>
          <p:nvPr/>
        </p:nvGrpSpPr>
        <p:grpSpPr>
          <a:xfrm>
            <a:off x="5273601" y="3558403"/>
            <a:ext cx="3402855" cy="1102373"/>
            <a:chOff x="628650" y="3657600"/>
            <a:chExt cx="7505700" cy="2452625"/>
          </a:xfrm>
          <a:solidFill>
            <a:schemeClr val="bg1">
              <a:lumMod val="75000"/>
            </a:schemeClr>
          </a:solidFill>
        </p:grpSpPr>
        <p:sp>
          <p:nvSpPr>
            <p:cNvPr id="178" name="Ellipse 177"/>
            <p:cNvSpPr/>
            <p:nvPr/>
          </p:nvSpPr>
          <p:spPr>
            <a:xfrm>
              <a:off x="1835696" y="4725144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3" name="Ellipse 182"/>
            <p:cNvSpPr/>
            <p:nvPr/>
          </p:nvSpPr>
          <p:spPr>
            <a:xfrm>
              <a:off x="5436096" y="4742073"/>
              <a:ext cx="1440160" cy="13681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4" name="Freihandform 183"/>
            <p:cNvSpPr/>
            <p:nvPr/>
          </p:nvSpPr>
          <p:spPr>
            <a:xfrm>
              <a:off x="628650" y="3657600"/>
              <a:ext cx="7505700" cy="1847850"/>
            </a:xfrm>
            <a:custGeom>
              <a:avLst/>
              <a:gdLst>
                <a:gd name="connsiteX0" fmla="*/ 0 w 7505700"/>
                <a:gd name="connsiteY0" fmla="*/ 1847850 h 1847850"/>
                <a:gd name="connsiteX1" fmla="*/ 7486650 w 7505700"/>
                <a:gd name="connsiteY1" fmla="*/ 1838325 h 1847850"/>
                <a:gd name="connsiteX2" fmla="*/ 7505700 w 7505700"/>
                <a:gd name="connsiteY2" fmla="*/ 1085850 h 1847850"/>
                <a:gd name="connsiteX3" fmla="*/ 6219825 w 7505700"/>
                <a:gd name="connsiteY3" fmla="*/ 38100 h 1847850"/>
                <a:gd name="connsiteX4" fmla="*/ 2790825 w 7505700"/>
                <a:gd name="connsiteY4" fmla="*/ 0 h 1847850"/>
                <a:gd name="connsiteX5" fmla="*/ 1819275 w 7505700"/>
                <a:gd name="connsiteY5" fmla="*/ 762000 h 1847850"/>
                <a:gd name="connsiteX6" fmla="*/ 228600 w 7505700"/>
                <a:gd name="connsiteY6" fmla="*/ 933450 h 1847850"/>
                <a:gd name="connsiteX7" fmla="*/ 0 w 7505700"/>
                <a:gd name="connsiteY7" fmla="*/ 1847850 h 18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05700" h="1847850">
                  <a:moveTo>
                    <a:pt x="0" y="1847850"/>
                  </a:moveTo>
                  <a:lnTo>
                    <a:pt x="7486650" y="1838325"/>
                  </a:lnTo>
                  <a:lnTo>
                    <a:pt x="7505700" y="1085850"/>
                  </a:lnTo>
                  <a:lnTo>
                    <a:pt x="6219825" y="38100"/>
                  </a:lnTo>
                  <a:lnTo>
                    <a:pt x="2790825" y="0"/>
                  </a:lnTo>
                  <a:lnTo>
                    <a:pt x="1819275" y="762000"/>
                  </a:lnTo>
                  <a:lnTo>
                    <a:pt x="228600" y="933450"/>
                  </a:lnTo>
                  <a:lnTo>
                    <a:pt x="0" y="18478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5" name="Gruppieren 184"/>
          <p:cNvGrpSpPr/>
          <p:nvPr/>
        </p:nvGrpSpPr>
        <p:grpSpPr>
          <a:xfrm>
            <a:off x="251520" y="3112775"/>
            <a:ext cx="1944216" cy="1403985"/>
            <a:chOff x="251520" y="3112775"/>
            <a:chExt cx="1944216" cy="1403985"/>
          </a:xfrm>
        </p:grpSpPr>
        <p:sp>
          <p:nvSpPr>
            <p:cNvPr id="202" name="Rechteck 201"/>
            <p:cNvSpPr/>
            <p:nvPr/>
          </p:nvSpPr>
          <p:spPr>
            <a:xfrm>
              <a:off x="1863080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3" name="Rechteck 202"/>
            <p:cNvSpPr/>
            <p:nvPr/>
          </p:nvSpPr>
          <p:spPr>
            <a:xfrm>
              <a:off x="1441894" y="3112775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5" name="Rechteck 204"/>
            <p:cNvSpPr/>
            <p:nvPr/>
          </p:nvSpPr>
          <p:spPr>
            <a:xfrm>
              <a:off x="998984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4" name="Rechteck 213"/>
            <p:cNvSpPr/>
            <p:nvPr/>
          </p:nvSpPr>
          <p:spPr>
            <a:xfrm>
              <a:off x="251520" y="3690764"/>
              <a:ext cx="1944216" cy="825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5" name="Gleichschenkliges Dreieck 214"/>
            <p:cNvSpPr/>
            <p:nvPr/>
          </p:nvSpPr>
          <p:spPr>
            <a:xfrm>
              <a:off x="251520" y="3436640"/>
              <a:ext cx="1944216" cy="259527"/>
            </a:xfrm>
            <a:prstGeom prst="triangle">
              <a:avLst>
                <a:gd name="adj" fmla="val 4999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6" name="Rechteck 215"/>
          <p:cNvSpPr/>
          <p:nvPr/>
        </p:nvSpPr>
        <p:spPr>
          <a:xfrm>
            <a:off x="371255" y="1492424"/>
            <a:ext cx="1368152" cy="8269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7" name="Gleichschenkliges Dreieck 216"/>
          <p:cNvSpPr/>
          <p:nvPr/>
        </p:nvSpPr>
        <p:spPr>
          <a:xfrm>
            <a:off x="327637" y="1204392"/>
            <a:ext cx="1508059" cy="288032"/>
          </a:xfrm>
          <a:prstGeom prst="triangle">
            <a:avLst>
              <a:gd name="adj" fmla="val 4999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288915" y="341456"/>
            <a:ext cx="64312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228001" y="556900"/>
            <a:ext cx="70403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83117" y="772924"/>
            <a:ext cx="7489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216781" y="1204972"/>
            <a:ext cx="71525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466849" y="1420416"/>
            <a:ext cx="46519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971521" y="978951"/>
            <a:ext cx="9605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347363" y="1964826"/>
            <a:ext cx="819455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5118850" y="1879311"/>
            <a:ext cx="47481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5271333" y="1970823"/>
            <a:ext cx="78739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5521743" y="1953634"/>
            <a:ext cx="72808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5787978" y="1845351"/>
            <a:ext cx="44435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961167" y="1942574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6195777" y="1891846"/>
            <a:ext cx="566181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Enterprise</a:t>
            </a:r>
          </a:p>
        </p:txBody>
      </p:sp>
      <p:sp>
        <p:nvSpPr>
          <p:cNvPr id="40" name="Rechteck 39"/>
          <p:cNvSpPr/>
          <p:nvPr/>
        </p:nvSpPr>
        <p:spPr>
          <a:xfrm>
            <a:off x="5292080" y="71495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1" name="Rechteck 40"/>
          <p:cNvSpPr/>
          <p:nvPr/>
        </p:nvSpPr>
        <p:spPr>
          <a:xfrm>
            <a:off x="5292080" y="48431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8000">
                <a:srgbClr val="C00000"/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2" name="Rechteck 41"/>
          <p:cNvSpPr/>
          <p:nvPr/>
        </p:nvSpPr>
        <p:spPr>
          <a:xfrm>
            <a:off x="5292080" y="26828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7000">
                <a:srgbClr val="C00000"/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5292080" y="5226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4" name="Rechteck 43"/>
          <p:cNvSpPr/>
          <p:nvPr/>
        </p:nvSpPr>
        <p:spPr>
          <a:xfrm>
            <a:off x="5292080" y="-16376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5292080" y="-37978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grpSp>
        <p:nvGrpSpPr>
          <p:cNvPr id="100" name="Gruppieren 99"/>
          <p:cNvGrpSpPr/>
          <p:nvPr/>
        </p:nvGrpSpPr>
        <p:grpSpPr>
          <a:xfrm>
            <a:off x="3605426" y="1874051"/>
            <a:ext cx="457879" cy="338453"/>
            <a:chOff x="1763688" y="1528589"/>
            <a:chExt cx="771525" cy="676275"/>
          </a:xfrm>
        </p:grpSpPr>
        <p:pic>
          <p:nvPicPr>
            <p:cNvPr id="101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Textfeld 101"/>
            <p:cNvSpPr txBox="1"/>
            <p:nvPr/>
          </p:nvSpPr>
          <p:spPr>
            <a:xfrm>
              <a:off x="1907705" y="1885229"/>
              <a:ext cx="513742" cy="307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DNP</a:t>
              </a:r>
            </a:p>
          </p:txBody>
        </p:sp>
      </p:grpSp>
      <p:grpSp>
        <p:nvGrpSpPr>
          <p:cNvPr id="106" name="Gruppieren 105"/>
          <p:cNvGrpSpPr/>
          <p:nvPr/>
        </p:nvGrpSpPr>
        <p:grpSpPr>
          <a:xfrm>
            <a:off x="3649358" y="1517136"/>
            <a:ext cx="470315" cy="476694"/>
            <a:chOff x="3779520" y="1340768"/>
            <a:chExt cx="792480" cy="952500"/>
          </a:xfrm>
        </p:grpSpPr>
        <p:pic>
          <p:nvPicPr>
            <p:cNvPr id="107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Textfeld 107"/>
            <p:cNvSpPr txBox="1"/>
            <p:nvPr/>
          </p:nvSpPr>
          <p:spPr>
            <a:xfrm>
              <a:off x="3823458" y="1777751"/>
              <a:ext cx="575865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M S P</a:t>
              </a:r>
            </a:p>
          </p:txBody>
        </p:sp>
      </p:grpSp>
      <p:cxnSp>
        <p:nvCxnSpPr>
          <p:cNvPr id="123" name="Gerade Verbindung 122"/>
          <p:cNvCxnSpPr/>
          <p:nvPr/>
        </p:nvCxnSpPr>
        <p:spPr>
          <a:xfrm flipV="1">
            <a:off x="704042" y="1624592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123"/>
          <p:cNvCxnSpPr/>
          <p:nvPr/>
        </p:nvCxnSpPr>
        <p:spPr>
          <a:xfrm>
            <a:off x="613043" y="1986387"/>
            <a:ext cx="337282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fik 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7" y="1541208"/>
            <a:ext cx="105443" cy="153042"/>
          </a:xfrm>
          <a:prstGeom prst="rect">
            <a:avLst/>
          </a:prstGeom>
        </p:spPr>
      </p:pic>
      <p:cxnSp>
        <p:nvCxnSpPr>
          <p:cNvPr id="126" name="Gerade Verbindung 125"/>
          <p:cNvCxnSpPr>
            <a:stCxn id="127" idx="3"/>
          </p:cNvCxnSpPr>
          <p:nvPr/>
        </p:nvCxnSpPr>
        <p:spPr>
          <a:xfrm flipV="1">
            <a:off x="606279" y="1743056"/>
            <a:ext cx="341040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Grafik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4" y="1655444"/>
            <a:ext cx="193455" cy="175225"/>
          </a:xfrm>
          <a:prstGeom prst="rect">
            <a:avLst/>
          </a:prstGeom>
        </p:spPr>
      </p:pic>
      <p:pic>
        <p:nvPicPr>
          <p:cNvPr id="128" name="Picture 2" descr="Electric Me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1" y="214549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Grafik 1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6" y="1286109"/>
            <a:ext cx="207989" cy="124599"/>
          </a:xfrm>
          <a:prstGeom prst="rect">
            <a:avLst/>
          </a:prstGeom>
        </p:spPr>
      </p:pic>
      <p:cxnSp>
        <p:nvCxnSpPr>
          <p:cNvPr id="135" name="Gerade Verbindung 134"/>
          <p:cNvCxnSpPr>
            <a:stCxn id="128" idx="3"/>
          </p:cNvCxnSpPr>
          <p:nvPr/>
        </p:nvCxnSpPr>
        <p:spPr>
          <a:xfrm flipV="1">
            <a:off x="807696" y="2211299"/>
            <a:ext cx="142629" cy="37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krümmte Verbindung 139"/>
          <p:cNvCxnSpPr/>
          <p:nvPr/>
        </p:nvCxnSpPr>
        <p:spPr>
          <a:xfrm flipV="1">
            <a:off x="2555148" y="1475571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krümmte Verbindung 140"/>
          <p:cNvCxnSpPr/>
          <p:nvPr/>
        </p:nvCxnSpPr>
        <p:spPr>
          <a:xfrm>
            <a:off x="2579565" y="1568797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krümmte Verbindung 141"/>
          <p:cNvCxnSpPr/>
          <p:nvPr/>
        </p:nvCxnSpPr>
        <p:spPr>
          <a:xfrm>
            <a:off x="3022696" y="1965618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Grafik 1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5" y="1930997"/>
            <a:ext cx="208954" cy="110780"/>
          </a:xfrm>
          <a:prstGeom prst="rect">
            <a:avLst/>
          </a:prstGeom>
        </p:spPr>
      </p:pic>
      <p:cxnSp>
        <p:nvCxnSpPr>
          <p:cNvPr id="145" name="Gerade Verbindung 144"/>
          <p:cNvCxnSpPr/>
          <p:nvPr/>
        </p:nvCxnSpPr>
        <p:spPr>
          <a:xfrm flipV="1">
            <a:off x="933312" y="2052537"/>
            <a:ext cx="1228662" cy="580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Wolke 145"/>
          <p:cNvSpPr/>
          <p:nvPr/>
        </p:nvSpPr>
        <p:spPr>
          <a:xfrm>
            <a:off x="2103879" y="1393145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147" name="Gruppieren 146"/>
          <p:cNvGrpSpPr/>
          <p:nvPr/>
        </p:nvGrpSpPr>
        <p:grpSpPr>
          <a:xfrm>
            <a:off x="8522249" y="3140545"/>
            <a:ext cx="457879" cy="338453"/>
            <a:chOff x="1763688" y="1528589"/>
            <a:chExt cx="771525" cy="676275"/>
          </a:xfrm>
        </p:grpSpPr>
        <p:pic>
          <p:nvPicPr>
            <p:cNvPr id="148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" name="Textfeld 148"/>
            <p:cNvSpPr txBox="1"/>
            <p:nvPr/>
          </p:nvSpPr>
          <p:spPr>
            <a:xfrm>
              <a:off x="1907705" y="1885228"/>
              <a:ext cx="52724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OEM</a:t>
              </a:r>
            </a:p>
          </p:txBody>
        </p:sp>
      </p:grpSp>
      <p:grpSp>
        <p:nvGrpSpPr>
          <p:cNvPr id="150" name="Gruppieren 149"/>
          <p:cNvGrpSpPr/>
          <p:nvPr/>
        </p:nvGrpSpPr>
        <p:grpSpPr>
          <a:xfrm>
            <a:off x="8566181" y="2783630"/>
            <a:ext cx="470315" cy="476694"/>
            <a:chOff x="3779520" y="1340768"/>
            <a:chExt cx="792480" cy="952500"/>
          </a:xfrm>
        </p:grpSpPr>
        <p:pic>
          <p:nvPicPr>
            <p:cNvPr id="15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Textfeld 151"/>
            <p:cNvSpPr txBox="1"/>
            <p:nvPr/>
          </p:nvSpPr>
          <p:spPr>
            <a:xfrm>
              <a:off x="3823458" y="1777751"/>
              <a:ext cx="467823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ITS</a:t>
              </a:r>
            </a:p>
          </p:txBody>
        </p:sp>
      </p:grpSp>
      <p:grpSp>
        <p:nvGrpSpPr>
          <p:cNvPr id="153" name="Gruppieren 152"/>
          <p:cNvGrpSpPr/>
          <p:nvPr/>
        </p:nvGrpSpPr>
        <p:grpSpPr>
          <a:xfrm>
            <a:off x="8566181" y="2428528"/>
            <a:ext cx="470315" cy="476694"/>
            <a:chOff x="2771408" y="1333676"/>
            <a:chExt cx="792480" cy="952500"/>
          </a:xfrm>
        </p:grpSpPr>
        <p:pic>
          <p:nvPicPr>
            <p:cNvPr id="15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Textfeld 15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cxnSp>
        <p:nvCxnSpPr>
          <p:cNvPr id="156" name="Gekrümmte Verbindung 155"/>
          <p:cNvCxnSpPr/>
          <p:nvPr/>
        </p:nvCxnSpPr>
        <p:spPr>
          <a:xfrm flipV="1">
            <a:off x="7471971" y="2742065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krümmte Verbindung 156"/>
          <p:cNvCxnSpPr/>
          <p:nvPr/>
        </p:nvCxnSpPr>
        <p:spPr>
          <a:xfrm>
            <a:off x="7496388" y="2835291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krümmte Verbindung 157"/>
          <p:cNvCxnSpPr/>
          <p:nvPr/>
        </p:nvCxnSpPr>
        <p:spPr>
          <a:xfrm>
            <a:off x="7939519" y="3232112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feld 189"/>
          <p:cNvSpPr txBox="1"/>
          <p:nvPr/>
        </p:nvSpPr>
        <p:spPr>
          <a:xfrm>
            <a:off x="6448187" y="3673147"/>
            <a:ext cx="28405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DIC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5511138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ECM</a:t>
            </a:r>
          </a:p>
        </p:txBody>
      </p:sp>
      <p:sp>
        <p:nvSpPr>
          <p:cNvPr id="192" name="Textfeld 191"/>
          <p:cNvSpPr txBox="1"/>
          <p:nvPr/>
        </p:nvSpPr>
        <p:spPr>
          <a:xfrm>
            <a:off x="7538755" y="4350491"/>
            <a:ext cx="34977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EBCM</a:t>
            </a:r>
          </a:p>
        </p:txBody>
      </p:sp>
      <p:sp>
        <p:nvSpPr>
          <p:cNvPr id="193" name="Textfeld 192"/>
          <p:cNvSpPr txBox="1"/>
          <p:nvPr/>
        </p:nvSpPr>
        <p:spPr>
          <a:xfrm>
            <a:off x="6003924" y="4340619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TCM</a:t>
            </a:r>
          </a:p>
        </p:txBody>
      </p:sp>
      <p:sp>
        <p:nvSpPr>
          <p:cNvPr id="194" name="Textfeld 193"/>
          <p:cNvSpPr txBox="1"/>
          <p:nvPr/>
        </p:nvSpPr>
        <p:spPr>
          <a:xfrm>
            <a:off x="7951224" y="4057523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TDM</a:t>
            </a:r>
          </a:p>
        </p:txBody>
      </p:sp>
      <p:cxnSp>
        <p:nvCxnSpPr>
          <p:cNvPr id="195" name="Gerade Verbindung 194"/>
          <p:cNvCxnSpPr/>
          <p:nvPr/>
        </p:nvCxnSpPr>
        <p:spPr>
          <a:xfrm>
            <a:off x="6327058" y="3864213"/>
            <a:ext cx="2067199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feld 195"/>
          <p:cNvSpPr txBox="1"/>
          <p:nvPr/>
        </p:nvSpPr>
        <p:spPr>
          <a:xfrm>
            <a:off x="6451394" y="3901391"/>
            <a:ext cx="280846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dbl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IPC</a:t>
            </a:r>
          </a:p>
        </p:txBody>
      </p:sp>
      <p:sp>
        <p:nvSpPr>
          <p:cNvPr id="197" name="Textfeld 196"/>
          <p:cNvSpPr txBox="1"/>
          <p:nvPr/>
        </p:nvSpPr>
        <p:spPr>
          <a:xfrm>
            <a:off x="6003924" y="4034585"/>
            <a:ext cx="30970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SDM</a:t>
            </a:r>
          </a:p>
        </p:txBody>
      </p:sp>
      <p:sp>
        <p:nvSpPr>
          <p:cNvPr id="198" name="Textfeld 197"/>
          <p:cNvSpPr txBox="1"/>
          <p:nvPr/>
        </p:nvSpPr>
        <p:spPr>
          <a:xfrm>
            <a:off x="6816115" y="3908571"/>
            <a:ext cx="348173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HVAC</a:t>
            </a:r>
          </a:p>
        </p:txBody>
      </p:sp>
      <p:sp>
        <p:nvSpPr>
          <p:cNvPr id="199" name="Textfeld 198"/>
          <p:cNvSpPr txBox="1"/>
          <p:nvPr/>
        </p:nvSpPr>
        <p:spPr>
          <a:xfrm>
            <a:off x="7524328" y="3651779"/>
            <a:ext cx="378631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RCDLR</a:t>
            </a:r>
          </a:p>
        </p:txBody>
      </p:sp>
      <p:sp>
        <p:nvSpPr>
          <p:cNvPr id="200" name="Textfeld 199"/>
          <p:cNvSpPr txBox="1"/>
          <p:nvPr/>
        </p:nvSpPr>
        <p:spPr>
          <a:xfrm>
            <a:off x="7557190" y="3990451"/>
            <a:ext cx="312907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BCM</a:t>
            </a:r>
          </a:p>
        </p:txBody>
      </p:sp>
      <p:cxnSp>
        <p:nvCxnSpPr>
          <p:cNvPr id="204" name="Gerade Verbindung 203"/>
          <p:cNvCxnSpPr>
            <a:stCxn id="196" idx="0"/>
            <a:endCxn id="190" idx="2"/>
          </p:cNvCxnSpPr>
          <p:nvPr/>
        </p:nvCxnSpPr>
        <p:spPr>
          <a:xfrm flipH="1" flipV="1">
            <a:off x="6590214" y="3827035"/>
            <a:ext cx="1603" cy="74356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Gerade Verbindung 205"/>
          <p:cNvCxnSpPr>
            <a:stCxn id="200" idx="0"/>
            <a:endCxn id="199" idx="2"/>
          </p:cNvCxnSpPr>
          <p:nvPr/>
        </p:nvCxnSpPr>
        <p:spPr>
          <a:xfrm flipV="1">
            <a:off x="7713644" y="3805667"/>
            <a:ext cx="0" cy="184784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Gerade Verbindung 206"/>
          <p:cNvCxnSpPr>
            <a:stCxn id="194" idx="0"/>
          </p:cNvCxnSpPr>
          <p:nvPr/>
        </p:nvCxnSpPr>
        <p:spPr>
          <a:xfrm flipH="1" flipV="1">
            <a:off x="8106074" y="3864213"/>
            <a:ext cx="1" cy="19331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Gerade Verbindung 207"/>
          <p:cNvCxnSpPr/>
          <p:nvPr/>
        </p:nvCxnSpPr>
        <p:spPr>
          <a:xfrm>
            <a:off x="5511138" y="4278483"/>
            <a:ext cx="2253473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Gerade Verbindung 208"/>
          <p:cNvCxnSpPr>
            <a:stCxn id="192" idx="0"/>
            <a:endCxn id="200" idx="2"/>
          </p:cNvCxnSpPr>
          <p:nvPr/>
        </p:nvCxnSpPr>
        <p:spPr>
          <a:xfrm flipV="1">
            <a:off x="7713644" y="4144339"/>
            <a:ext cx="0" cy="20615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Gerade Verbindung 209"/>
          <p:cNvCxnSpPr>
            <a:stCxn id="193" idx="0"/>
            <a:endCxn id="197" idx="2"/>
          </p:cNvCxnSpPr>
          <p:nvPr/>
        </p:nvCxnSpPr>
        <p:spPr>
          <a:xfrm flipV="1">
            <a:off x="6158775" y="4188473"/>
            <a:ext cx="0" cy="152146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210"/>
          <p:cNvCxnSpPr>
            <a:endCxn id="191" idx="2"/>
          </p:cNvCxnSpPr>
          <p:nvPr/>
        </p:nvCxnSpPr>
        <p:spPr>
          <a:xfrm flipV="1">
            <a:off x="5665989" y="4188473"/>
            <a:ext cx="0" cy="7861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 Verbindung 211"/>
          <p:cNvCxnSpPr>
            <a:stCxn id="170" idx="0"/>
            <a:endCxn id="159" idx="1"/>
          </p:cNvCxnSpPr>
          <p:nvPr/>
        </p:nvCxnSpPr>
        <p:spPr>
          <a:xfrm flipV="1">
            <a:off x="7351492" y="3435789"/>
            <a:ext cx="117345" cy="223327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Wolke 158"/>
          <p:cNvSpPr/>
          <p:nvPr/>
        </p:nvSpPr>
        <p:spPr>
          <a:xfrm>
            <a:off x="6605311" y="2636984"/>
            <a:ext cx="1727051" cy="799656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13" name="Gerade Verbindung 212"/>
          <p:cNvCxnSpPr/>
          <p:nvPr/>
        </p:nvCxnSpPr>
        <p:spPr>
          <a:xfrm flipV="1">
            <a:off x="7303534" y="3803402"/>
            <a:ext cx="1" cy="60811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Gerade Verbindung 232"/>
          <p:cNvCxnSpPr>
            <a:endCxn id="234" idx="2"/>
          </p:cNvCxnSpPr>
          <p:nvPr/>
        </p:nvCxnSpPr>
        <p:spPr>
          <a:xfrm>
            <a:off x="1547664" y="3700301"/>
            <a:ext cx="765381" cy="1369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Gerade Verbindung 235"/>
          <p:cNvCxnSpPr/>
          <p:nvPr/>
        </p:nvCxnSpPr>
        <p:spPr>
          <a:xfrm>
            <a:off x="933312" y="3651779"/>
            <a:ext cx="14007" cy="801099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Gerade Verbindung 237"/>
          <p:cNvCxnSpPr/>
          <p:nvPr/>
        </p:nvCxnSpPr>
        <p:spPr>
          <a:xfrm flipV="1">
            <a:off x="712263" y="39649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Gerade Verbindung 238"/>
          <p:cNvCxnSpPr/>
          <p:nvPr/>
        </p:nvCxnSpPr>
        <p:spPr>
          <a:xfrm flipV="1">
            <a:off x="712263" y="41173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 Verbindung 239"/>
          <p:cNvCxnSpPr/>
          <p:nvPr/>
        </p:nvCxnSpPr>
        <p:spPr>
          <a:xfrm flipV="1">
            <a:off x="712263" y="422536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Gerade Verbindung 240"/>
          <p:cNvCxnSpPr/>
          <p:nvPr/>
        </p:nvCxnSpPr>
        <p:spPr>
          <a:xfrm flipV="1">
            <a:off x="712263" y="4369381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" name="Grafik 2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047740"/>
            <a:ext cx="224221" cy="118874"/>
          </a:xfrm>
          <a:prstGeom prst="rect">
            <a:avLst/>
          </a:prstGeom>
        </p:spPr>
      </p:pic>
      <p:pic>
        <p:nvPicPr>
          <p:cNvPr id="227" name="Grafik 2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191756"/>
            <a:ext cx="224221" cy="118874"/>
          </a:xfrm>
          <a:prstGeom prst="rect">
            <a:avLst/>
          </a:prstGeom>
        </p:spPr>
      </p:pic>
      <p:pic>
        <p:nvPicPr>
          <p:cNvPr id="228" name="Grafik 2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335772"/>
            <a:ext cx="224221" cy="118874"/>
          </a:xfrm>
          <a:prstGeom prst="rect">
            <a:avLst/>
          </a:prstGeom>
        </p:spPr>
      </p:pic>
      <p:pic>
        <p:nvPicPr>
          <p:cNvPr id="229" name="Grafik 2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" y="3898059"/>
            <a:ext cx="224221" cy="118874"/>
          </a:xfrm>
          <a:prstGeom prst="rect">
            <a:avLst/>
          </a:prstGeom>
        </p:spPr>
      </p:pic>
      <p:pic>
        <p:nvPicPr>
          <p:cNvPr id="230" name="Grafik 2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045972"/>
            <a:ext cx="224221" cy="118874"/>
          </a:xfrm>
          <a:prstGeom prst="rect">
            <a:avLst/>
          </a:prstGeom>
        </p:spPr>
      </p:pic>
      <p:pic>
        <p:nvPicPr>
          <p:cNvPr id="231" name="Grafik 2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179241"/>
            <a:ext cx="224221" cy="118874"/>
          </a:xfrm>
          <a:prstGeom prst="rect">
            <a:avLst/>
          </a:prstGeom>
        </p:spPr>
      </p:pic>
      <p:pic>
        <p:nvPicPr>
          <p:cNvPr id="232" name="Grafik 2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334004"/>
            <a:ext cx="224221" cy="118874"/>
          </a:xfrm>
          <a:prstGeom prst="rect">
            <a:avLst/>
          </a:prstGeom>
        </p:spPr>
      </p:pic>
      <p:grpSp>
        <p:nvGrpSpPr>
          <p:cNvPr id="242" name="Gruppieren 241"/>
          <p:cNvGrpSpPr/>
          <p:nvPr/>
        </p:nvGrpSpPr>
        <p:grpSpPr>
          <a:xfrm>
            <a:off x="3894086" y="3772374"/>
            <a:ext cx="457879" cy="338453"/>
            <a:chOff x="1763688" y="1528589"/>
            <a:chExt cx="771525" cy="676275"/>
          </a:xfrm>
        </p:grpSpPr>
        <p:pic>
          <p:nvPicPr>
            <p:cNvPr id="243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feld 243"/>
            <p:cNvSpPr txBox="1"/>
            <p:nvPr/>
          </p:nvSpPr>
          <p:spPr>
            <a:xfrm>
              <a:off x="1907705" y="1885228"/>
              <a:ext cx="6271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Supply</a:t>
              </a:r>
            </a:p>
          </p:txBody>
        </p:sp>
      </p:grpSp>
      <p:grpSp>
        <p:nvGrpSpPr>
          <p:cNvPr id="245" name="Gruppieren 244"/>
          <p:cNvGrpSpPr/>
          <p:nvPr/>
        </p:nvGrpSpPr>
        <p:grpSpPr>
          <a:xfrm>
            <a:off x="3938018" y="3415459"/>
            <a:ext cx="470315" cy="476694"/>
            <a:chOff x="3779520" y="1340768"/>
            <a:chExt cx="792480" cy="952500"/>
          </a:xfrm>
        </p:grpSpPr>
        <p:pic>
          <p:nvPicPr>
            <p:cNvPr id="246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Textfeld 246"/>
            <p:cNvSpPr txBox="1"/>
            <p:nvPr/>
          </p:nvSpPr>
          <p:spPr>
            <a:xfrm>
              <a:off x="3823458" y="1777751"/>
              <a:ext cx="697414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</p:grpSp>
      <p:grpSp>
        <p:nvGrpSpPr>
          <p:cNvPr id="248" name="Gruppieren 247"/>
          <p:cNvGrpSpPr/>
          <p:nvPr/>
        </p:nvGrpSpPr>
        <p:grpSpPr>
          <a:xfrm>
            <a:off x="3938018" y="3060357"/>
            <a:ext cx="470315" cy="476694"/>
            <a:chOff x="2771408" y="1333676"/>
            <a:chExt cx="792480" cy="952500"/>
          </a:xfrm>
        </p:grpSpPr>
        <p:pic>
          <p:nvPicPr>
            <p:cNvPr id="249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feld 249"/>
            <p:cNvSpPr txBox="1"/>
            <p:nvPr/>
          </p:nvSpPr>
          <p:spPr>
            <a:xfrm>
              <a:off x="2948650" y="1772817"/>
              <a:ext cx="511040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</p:grpSp>
      <p:cxnSp>
        <p:nvCxnSpPr>
          <p:cNvPr id="251" name="Gekrümmte Verbindung 250"/>
          <p:cNvCxnSpPr/>
          <p:nvPr/>
        </p:nvCxnSpPr>
        <p:spPr>
          <a:xfrm flipV="1">
            <a:off x="2843808" y="3373894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krümmte Verbindung 251"/>
          <p:cNvCxnSpPr/>
          <p:nvPr/>
        </p:nvCxnSpPr>
        <p:spPr>
          <a:xfrm>
            <a:off x="2868225" y="3467120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Gekrümmte Verbindung 252"/>
          <p:cNvCxnSpPr/>
          <p:nvPr/>
        </p:nvCxnSpPr>
        <p:spPr>
          <a:xfrm>
            <a:off x="3311356" y="3863941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Wolke 233"/>
          <p:cNvSpPr/>
          <p:nvPr/>
        </p:nvSpPr>
        <p:spPr>
          <a:xfrm>
            <a:off x="2309132" y="3220616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55" name="Gerade Verbindung 254"/>
          <p:cNvCxnSpPr/>
          <p:nvPr/>
        </p:nvCxnSpPr>
        <p:spPr>
          <a:xfrm flipV="1">
            <a:off x="933312" y="3724673"/>
            <a:ext cx="254312" cy="168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Gerade Verbindung 280"/>
          <p:cNvCxnSpPr/>
          <p:nvPr/>
        </p:nvCxnSpPr>
        <p:spPr>
          <a:xfrm>
            <a:off x="956084" y="4188473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Abgerundetes Rechteck 257"/>
          <p:cNvSpPr/>
          <p:nvPr/>
        </p:nvSpPr>
        <p:spPr>
          <a:xfrm>
            <a:off x="1520552" y="3865839"/>
            <a:ext cx="603175" cy="5789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7" name="Gerade Verbindung 276"/>
          <p:cNvCxnSpPr/>
          <p:nvPr/>
        </p:nvCxnSpPr>
        <p:spPr>
          <a:xfrm>
            <a:off x="1691680" y="4024896"/>
            <a:ext cx="5200" cy="3182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Gerade Verbindung 285"/>
          <p:cNvCxnSpPr/>
          <p:nvPr/>
        </p:nvCxnSpPr>
        <p:spPr>
          <a:xfrm>
            <a:off x="1979712" y="4012704"/>
            <a:ext cx="5200" cy="3182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Grafik 29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40" y="3914239"/>
            <a:ext cx="224221" cy="118874"/>
          </a:xfrm>
          <a:prstGeom prst="rect">
            <a:avLst/>
          </a:prstGeom>
        </p:spPr>
      </p:pic>
      <p:pic>
        <p:nvPicPr>
          <p:cNvPr id="292" name="Picture 2" descr="Electric Me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278" y="430573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93" y="4276327"/>
            <a:ext cx="199455" cy="1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9" name="Gerade Verbindung mit Pfeil 288"/>
          <p:cNvCxnSpPr>
            <a:endCxn id="1030" idx="1"/>
          </p:cNvCxnSpPr>
          <p:nvPr/>
        </p:nvCxnSpPr>
        <p:spPr>
          <a:xfrm flipV="1">
            <a:off x="2195736" y="4372556"/>
            <a:ext cx="159957" cy="188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Gerade Verbindung 269"/>
          <p:cNvCxnSpPr>
            <a:endCxn id="258" idx="3"/>
          </p:cNvCxnSpPr>
          <p:nvPr/>
        </p:nvCxnSpPr>
        <p:spPr>
          <a:xfrm flipV="1">
            <a:off x="1366402" y="4155296"/>
            <a:ext cx="757325" cy="393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uppieren 137"/>
          <p:cNvGrpSpPr/>
          <p:nvPr/>
        </p:nvGrpSpPr>
        <p:grpSpPr>
          <a:xfrm>
            <a:off x="4194849" y="2343506"/>
            <a:ext cx="800913" cy="517070"/>
            <a:chOff x="6209254" y="1411795"/>
            <a:chExt cx="1057745" cy="852672"/>
          </a:xfrm>
        </p:grpSpPr>
        <p:pic>
          <p:nvPicPr>
            <p:cNvPr id="139" name="Picture 8" descr="P:\Eigene Bilder\Kirse\Gerätehersteller.jpg"/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9254" y="1411795"/>
              <a:ext cx="1057745" cy="85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Textfeld 143"/>
            <p:cNvSpPr txBox="1"/>
            <p:nvPr/>
          </p:nvSpPr>
          <p:spPr>
            <a:xfrm>
              <a:off x="6622406" y="1772816"/>
              <a:ext cx="506397" cy="355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latin typeface="Arial Black" panose="020B0A04020102020204" pitchFamily="34" charset="0"/>
                </a:rPr>
                <a:t>PKI</a:t>
              </a:r>
            </a:p>
          </p:txBody>
        </p:sp>
      </p:grpSp>
      <p:grpSp>
        <p:nvGrpSpPr>
          <p:cNvPr id="160" name="Gruppieren 159"/>
          <p:cNvGrpSpPr/>
          <p:nvPr/>
        </p:nvGrpSpPr>
        <p:grpSpPr>
          <a:xfrm>
            <a:off x="3131840" y="916360"/>
            <a:ext cx="504448" cy="479454"/>
            <a:chOff x="4139952" y="2140362"/>
            <a:chExt cx="792480" cy="714596"/>
          </a:xfrm>
        </p:grpSpPr>
        <p:pic>
          <p:nvPicPr>
            <p:cNvPr id="161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" name="Textfeld 161"/>
            <p:cNvSpPr txBox="1"/>
            <p:nvPr/>
          </p:nvSpPr>
          <p:spPr>
            <a:xfrm>
              <a:off x="4256181" y="2378006"/>
              <a:ext cx="567119" cy="32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GW </a:t>
              </a:r>
            </a:p>
            <a:p>
              <a:r>
                <a:rPr lang="en-US" sz="400" b="1" dirty="0">
                  <a:latin typeface="Arial Black" panose="020B0A04020102020204" pitchFamily="34" charset="0"/>
                </a:rPr>
                <a:t>Admin</a:t>
              </a:r>
            </a:p>
          </p:txBody>
        </p:sp>
      </p:grpSp>
      <p:cxnSp>
        <p:nvCxnSpPr>
          <p:cNvPr id="163" name="Gekrümmte Verbindung 162"/>
          <p:cNvCxnSpPr>
            <a:stCxn id="146" idx="3"/>
            <a:endCxn id="161" idx="1"/>
          </p:cNvCxnSpPr>
          <p:nvPr/>
        </p:nvCxnSpPr>
        <p:spPr>
          <a:xfrm rot="5400000" flipH="1" flipV="1">
            <a:off x="2786479" y="1104203"/>
            <a:ext cx="293477" cy="397246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krümmte Verbindung 163"/>
          <p:cNvCxnSpPr>
            <a:endCxn id="146" idx="1"/>
          </p:cNvCxnSpPr>
          <p:nvPr/>
        </p:nvCxnSpPr>
        <p:spPr>
          <a:xfrm rot="10800000">
            <a:off x="2734594" y="2378859"/>
            <a:ext cx="1611900" cy="246182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Gekrümmte Verbindung 164"/>
          <p:cNvCxnSpPr>
            <a:endCxn id="234" idx="3"/>
          </p:cNvCxnSpPr>
          <p:nvPr/>
        </p:nvCxnSpPr>
        <p:spPr>
          <a:xfrm rot="10800000" flipV="1">
            <a:off x="2939848" y="2636983"/>
            <a:ext cx="1406647" cy="64005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Gekrümmte Verbindung 165"/>
          <p:cNvCxnSpPr>
            <a:stCxn id="144" idx="3"/>
            <a:endCxn id="159" idx="2"/>
          </p:cNvCxnSpPr>
          <p:nvPr/>
        </p:nvCxnSpPr>
        <p:spPr>
          <a:xfrm>
            <a:off x="4891121" y="2670155"/>
            <a:ext cx="1719547" cy="36665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Würfel 169"/>
          <p:cNvSpPr/>
          <p:nvPr/>
        </p:nvSpPr>
        <p:spPr>
          <a:xfrm>
            <a:off x="7210461" y="3659116"/>
            <a:ext cx="234026" cy="134997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2" name="Gerade Verbindung 171"/>
          <p:cNvCxnSpPr/>
          <p:nvPr/>
        </p:nvCxnSpPr>
        <p:spPr>
          <a:xfrm>
            <a:off x="7303535" y="3863918"/>
            <a:ext cx="410108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Gerade Verbindung 175"/>
          <p:cNvCxnSpPr>
            <a:stCxn id="198" idx="0"/>
          </p:cNvCxnSpPr>
          <p:nvPr/>
        </p:nvCxnSpPr>
        <p:spPr>
          <a:xfrm flipH="1" flipV="1">
            <a:off x="6989922" y="3750994"/>
            <a:ext cx="280" cy="157577"/>
          </a:xfrm>
          <a:prstGeom prst="line">
            <a:avLst/>
          </a:prstGeom>
          <a:ln w="12700" cmpd="sng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uppieren 112"/>
          <p:cNvGrpSpPr/>
          <p:nvPr/>
        </p:nvGrpSpPr>
        <p:grpSpPr>
          <a:xfrm>
            <a:off x="3649358" y="1162034"/>
            <a:ext cx="470315" cy="476694"/>
            <a:chOff x="2771408" y="1333676"/>
            <a:chExt cx="792480" cy="952500"/>
          </a:xfrm>
        </p:grpSpPr>
        <p:pic>
          <p:nvPicPr>
            <p:cNvPr id="114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feld 114"/>
            <p:cNvSpPr txBox="1"/>
            <p:nvPr/>
          </p:nvSpPr>
          <p:spPr>
            <a:xfrm>
              <a:off x="2948650" y="1772817"/>
              <a:ext cx="3678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RAMI – RAMA (3)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Fully integrated Security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C00000"/>
                </a:solidFill>
              </a:rPr>
              <a:t>Field Devices</a:t>
            </a:r>
            <a:br>
              <a:rPr lang="en-US" sz="2400" i="1" dirty="0"/>
            </a:br>
            <a:endParaRPr lang="en-US" dirty="0">
              <a:solidFill>
                <a:srgbClr val="C00000"/>
              </a:solidFill>
            </a:endParaRPr>
          </a:p>
        </p:txBody>
      </p:sp>
      <p:grpSp>
        <p:nvGrpSpPr>
          <p:cNvPr id="179" name="Gruppieren 178"/>
          <p:cNvGrpSpPr/>
          <p:nvPr/>
        </p:nvGrpSpPr>
        <p:grpSpPr>
          <a:xfrm>
            <a:off x="6287788" y="2284512"/>
            <a:ext cx="504448" cy="479454"/>
            <a:chOff x="4139952" y="2140362"/>
            <a:chExt cx="792480" cy="714596"/>
          </a:xfrm>
        </p:grpSpPr>
        <p:pic>
          <p:nvPicPr>
            <p:cNvPr id="180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4139952" y="2140362"/>
              <a:ext cx="792480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" name="Textfeld 180"/>
            <p:cNvSpPr txBox="1"/>
            <p:nvPr/>
          </p:nvSpPr>
          <p:spPr>
            <a:xfrm>
              <a:off x="4256181" y="2378006"/>
              <a:ext cx="383286" cy="2293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</a:rPr>
                <a:t>ID</a:t>
              </a:r>
            </a:p>
          </p:txBody>
        </p:sp>
      </p:grpSp>
      <p:cxnSp>
        <p:nvCxnSpPr>
          <p:cNvPr id="182" name="Gekrümmte Verbindung 181"/>
          <p:cNvCxnSpPr>
            <a:stCxn id="159" idx="3"/>
            <a:endCxn id="180" idx="3"/>
          </p:cNvCxnSpPr>
          <p:nvPr/>
        </p:nvCxnSpPr>
        <p:spPr>
          <a:xfrm rot="16200000" flipV="1">
            <a:off x="7051304" y="2265171"/>
            <a:ext cx="158466" cy="67660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Gerade Verbindung 168"/>
          <p:cNvCxnSpPr/>
          <p:nvPr/>
        </p:nvCxnSpPr>
        <p:spPr>
          <a:xfrm>
            <a:off x="929749" y="1694250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Gerade Verbindung 170"/>
          <p:cNvCxnSpPr>
            <a:endCxn id="131" idx="1"/>
          </p:cNvCxnSpPr>
          <p:nvPr/>
        </p:nvCxnSpPr>
        <p:spPr>
          <a:xfrm>
            <a:off x="950325" y="1617729"/>
            <a:ext cx="363313" cy="13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Grafik 1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38" y="1541208"/>
            <a:ext cx="148816" cy="155718"/>
          </a:xfrm>
          <a:prstGeom prst="rect">
            <a:avLst/>
          </a:prstGeom>
        </p:spPr>
      </p:pic>
      <p:pic>
        <p:nvPicPr>
          <p:cNvPr id="132" name="Grafik 1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9" y="1641541"/>
            <a:ext cx="173191" cy="138915"/>
          </a:xfrm>
          <a:prstGeom prst="rect">
            <a:avLst/>
          </a:prstGeom>
        </p:spPr>
      </p:pic>
      <p:cxnSp>
        <p:nvCxnSpPr>
          <p:cNvPr id="174" name="Gerade Verbindung 173"/>
          <p:cNvCxnSpPr/>
          <p:nvPr/>
        </p:nvCxnSpPr>
        <p:spPr>
          <a:xfrm>
            <a:off x="929749" y="1492424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4" y="1425751"/>
            <a:ext cx="191743" cy="1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8" name="Gerade Verbindung 167"/>
          <p:cNvCxnSpPr/>
          <p:nvPr/>
        </p:nvCxnSpPr>
        <p:spPr>
          <a:xfrm>
            <a:off x="1697308" y="4018797"/>
            <a:ext cx="0" cy="14043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Gerade Verbindung 174"/>
          <p:cNvCxnSpPr>
            <a:stCxn id="129" idx="3"/>
          </p:cNvCxnSpPr>
          <p:nvPr/>
        </p:nvCxnSpPr>
        <p:spPr>
          <a:xfrm>
            <a:off x="737875" y="1348409"/>
            <a:ext cx="191874" cy="7734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3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75" y="3868688"/>
            <a:ext cx="206252" cy="20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7" name="Gerade Verbindung 176"/>
          <p:cNvCxnSpPr/>
          <p:nvPr/>
        </p:nvCxnSpPr>
        <p:spPr>
          <a:xfrm>
            <a:off x="929749" y="1406183"/>
            <a:ext cx="0" cy="806321"/>
          </a:xfrm>
          <a:prstGeom prst="line">
            <a:avLst/>
          </a:prstGeom>
          <a:ln w="1905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feld 200"/>
          <p:cNvSpPr txBox="1"/>
          <p:nvPr/>
        </p:nvSpPr>
        <p:spPr>
          <a:xfrm>
            <a:off x="6815989" y="3630411"/>
            <a:ext cx="343364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Radio</a:t>
            </a:r>
          </a:p>
        </p:txBody>
      </p:sp>
      <p:sp>
        <p:nvSpPr>
          <p:cNvPr id="267" name="Würfel 266"/>
          <p:cNvSpPr/>
          <p:nvPr/>
        </p:nvSpPr>
        <p:spPr>
          <a:xfrm>
            <a:off x="1079612" y="365266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FW</a:t>
            </a:r>
          </a:p>
        </p:txBody>
      </p:sp>
      <p:sp>
        <p:nvSpPr>
          <p:cNvPr id="268" name="Würfel 267"/>
          <p:cNvSpPr/>
          <p:nvPr/>
        </p:nvSpPr>
        <p:spPr>
          <a:xfrm>
            <a:off x="1087557" y="199259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SMGW</a:t>
            </a:r>
          </a:p>
        </p:txBody>
      </p:sp>
      <p:sp>
        <p:nvSpPr>
          <p:cNvPr id="269" name="Würfel 268"/>
          <p:cNvSpPr/>
          <p:nvPr/>
        </p:nvSpPr>
        <p:spPr>
          <a:xfrm>
            <a:off x="1019744" y="4102997"/>
            <a:ext cx="412347" cy="161532"/>
          </a:xfrm>
          <a:prstGeom prst="cube">
            <a:avLst>
              <a:gd name="adj" fmla="val 35583"/>
            </a:avLst>
          </a:prstGeom>
          <a:solidFill>
            <a:schemeClr val="accent6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GW</a:t>
            </a:r>
          </a:p>
        </p:txBody>
      </p:sp>
      <p:sp>
        <p:nvSpPr>
          <p:cNvPr id="167" name="Ellipse 166"/>
          <p:cNvSpPr/>
          <p:nvPr/>
        </p:nvSpPr>
        <p:spPr>
          <a:xfrm>
            <a:off x="1513842" y="4199965"/>
            <a:ext cx="609886" cy="377970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6" name="Ellipse 185"/>
          <p:cNvSpPr/>
          <p:nvPr/>
        </p:nvSpPr>
        <p:spPr>
          <a:xfrm>
            <a:off x="921395" y="1291250"/>
            <a:ext cx="376483" cy="377970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7" name="Ellipse 186"/>
          <p:cNvSpPr/>
          <p:nvPr/>
        </p:nvSpPr>
        <p:spPr>
          <a:xfrm>
            <a:off x="7496388" y="3523421"/>
            <a:ext cx="443131" cy="377970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9" name="Ellipse 188"/>
          <p:cNvSpPr/>
          <p:nvPr/>
        </p:nvSpPr>
        <p:spPr>
          <a:xfrm>
            <a:off x="5929757" y="4492078"/>
            <a:ext cx="64855" cy="96295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8" name="Ellipse 217"/>
          <p:cNvSpPr/>
          <p:nvPr/>
        </p:nvSpPr>
        <p:spPr>
          <a:xfrm>
            <a:off x="7984981" y="4504379"/>
            <a:ext cx="64855" cy="96295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9" name="Ellipse 218"/>
          <p:cNvSpPr/>
          <p:nvPr/>
        </p:nvSpPr>
        <p:spPr>
          <a:xfrm>
            <a:off x="5478710" y="4244324"/>
            <a:ext cx="64855" cy="96295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0" name="Ellipse 219"/>
          <p:cNvSpPr/>
          <p:nvPr/>
        </p:nvSpPr>
        <p:spPr>
          <a:xfrm>
            <a:off x="6206494" y="3772342"/>
            <a:ext cx="64855" cy="96295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1" name="Ellipse 220"/>
          <p:cNvSpPr/>
          <p:nvPr/>
        </p:nvSpPr>
        <p:spPr>
          <a:xfrm>
            <a:off x="5864902" y="4107872"/>
            <a:ext cx="64855" cy="96295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8" name="Textfeld 187"/>
          <p:cNvSpPr txBox="1"/>
          <p:nvPr/>
        </p:nvSpPr>
        <p:spPr>
          <a:xfrm rot="2985237">
            <a:off x="7533190" y="1592621"/>
            <a:ext cx="34817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ECU</a:t>
            </a:r>
          </a:p>
        </p:txBody>
      </p:sp>
      <p:sp>
        <p:nvSpPr>
          <p:cNvPr id="222" name="Textfeld 221"/>
          <p:cNvSpPr txBox="1"/>
          <p:nvPr/>
        </p:nvSpPr>
        <p:spPr>
          <a:xfrm rot="2985237">
            <a:off x="7800230" y="1637892"/>
            <a:ext cx="46679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Domain</a:t>
            </a:r>
          </a:p>
        </p:txBody>
      </p:sp>
      <p:sp>
        <p:nvSpPr>
          <p:cNvPr id="223" name="Textfeld 222"/>
          <p:cNvSpPr txBox="1"/>
          <p:nvPr/>
        </p:nvSpPr>
        <p:spPr>
          <a:xfrm rot="2985237">
            <a:off x="8084188" y="1629327"/>
            <a:ext cx="453970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Vehicle</a:t>
            </a:r>
          </a:p>
        </p:txBody>
      </p:sp>
      <p:sp>
        <p:nvSpPr>
          <p:cNvPr id="224" name="Textfeld 223"/>
          <p:cNvSpPr txBox="1"/>
          <p:nvPr/>
        </p:nvSpPr>
        <p:spPr>
          <a:xfrm rot="2985237">
            <a:off x="8493140" y="1756141"/>
            <a:ext cx="81945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Connected World</a:t>
            </a:r>
          </a:p>
          <a:p>
            <a:endParaRPr lang="en-US" sz="600" b="1" dirty="0">
              <a:solidFill>
                <a:srgbClr val="3333CC"/>
              </a:solidFill>
            </a:endParaRPr>
          </a:p>
        </p:txBody>
      </p:sp>
      <p:sp>
        <p:nvSpPr>
          <p:cNvPr id="225" name="Rechteck 224"/>
          <p:cNvSpPr/>
          <p:nvPr/>
        </p:nvSpPr>
        <p:spPr>
          <a:xfrm>
            <a:off x="7476735" y="49893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35" name="Rechteck 234"/>
          <p:cNvSpPr/>
          <p:nvPr/>
        </p:nvSpPr>
        <p:spPr>
          <a:xfrm>
            <a:off x="7476735" y="26828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54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37" name="Rechteck 236"/>
          <p:cNvSpPr/>
          <p:nvPr/>
        </p:nvSpPr>
        <p:spPr>
          <a:xfrm>
            <a:off x="7476735" y="5226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54" name="Rechteck 253"/>
          <p:cNvSpPr/>
          <p:nvPr/>
        </p:nvSpPr>
        <p:spPr>
          <a:xfrm>
            <a:off x="7476735" y="-16376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56" name="Rechteck 255"/>
          <p:cNvSpPr/>
          <p:nvPr/>
        </p:nvSpPr>
        <p:spPr>
          <a:xfrm>
            <a:off x="7476735" y="-37978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9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FFFF00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57" name="Textfeld 256"/>
          <p:cNvSpPr txBox="1"/>
          <p:nvPr/>
        </p:nvSpPr>
        <p:spPr>
          <a:xfrm rot="2985237">
            <a:off x="7171280" y="1616539"/>
            <a:ext cx="425116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Field</a:t>
            </a:r>
          </a:p>
        </p:txBody>
      </p:sp>
      <p:sp>
        <p:nvSpPr>
          <p:cNvPr id="259" name="Textfeld 258"/>
          <p:cNvSpPr txBox="1"/>
          <p:nvPr/>
        </p:nvSpPr>
        <p:spPr>
          <a:xfrm rot="2985237">
            <a:off x="8281482" y="1721704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rgbClr val="3333CC"/>
                </a:solidFill>
              </a:rPr>
              <a:t>Infrastructure</a:t>
            </a:r>
          </a:p>
        </p:txBody>
      </p:sp>
      <p:sp>
        <p:nvSpPr>
          <p:cNvPr id="261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78120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/>
      <p:bldP spid="186" grpId="0" animBg="1"/>
      <p:bldP spid="187" grpId="0" animBg="1"/>
      <p:bldP spid="189" grpId="0" animBg="1"/>
      <p:bldP spid="218" grpId="0" animBg="1"/>
      <p:bldP spid="219" grpId="0" animBg="1"/>
      <p:bldP spid="220" grpId="0" animBg="1"/>
      <p:bldP spid="2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2934092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718068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4430947" y="3852076"/>
            <a:ext cx="861133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4860032" y="3704927"/>
            <a:ext cx="122822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 Device</a:t>
            </a:r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788024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5076056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364088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2061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RAMI</a:t>
            </a:r>
            <a:br>
              <a:rPr lang="en-US" sz="2400" dirty="0"/>
            </a:br>
            <a:r>
              <a:rPr lang="en-US" dirty="0"/>
              <a:t>Reference Architecture Model Industry 4.0</a:t>
            </a:r>
            <a:endParaRPr lang="en-US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843808" y="-307776"/>
            <a:ext cx="2730544" cy="5104184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595808"/>
            <a:ext cx="2730544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875456"/>
            <a:ext cx="2730544" cy="5104184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835696" y="1852464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143145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431177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855402" y="2780184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35696" y="30072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763688" y="3223265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Asset</a:t>
            </a:r>
          </a:p>
        </p:txBody>
      </p:sp>
      <p:grpSp>
        <p:nvGrpSpPr>
          <p:cNvPr id="42" name="Gruppieren 41"/>
          <p:cNvGrpSpPr/>
          <p:nvPr/>
        </p:nvGrpSpPr>
        <p:grpSpPr>
          <a:xfrm>
            <a:off x="1691680" y="3486520"/>
            <a:ext cx="2517401" cy="1174256"/>
            <a:chOff x="1691679" y="3796680"/>
            <a:chExt cx="2517401" cy="1174256"/>
          </a:xfrm>
        </p:grpSpPr>
        <p:sp>
          <p:nvSpPr>
            <p:cNvPr id="26" name="Richtungspfeil 25"/>
            <p:cNvSpPr/>
            <p:nvPr/>
          </p:nvSpPr>
          <p:spPr>
            <a:xfrm>
              <a:off x="1691679" y="3796680"/>
              <a:ext cx="1224137" cy="911164"/>
            </a:xfrm>
            <a:prstGeom prst="homePlate">
              <a:avLst>
                <a:gd name="adj" fmla="val 24911"/>
              </a:avLst>
            </a:prstGeom>
            <a:solidFill>
              <a:schemeClr val="tx1">
                <a:lumMod val="40000"/>
                <a:lumOff val="60000"/>
              </a:schemeClr>
            </a:solidFill>
            <a:ln w="12700"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4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Type</a:t>
              </a:r>
            </a:p>
          </p:txBody>
        </p:sp>
        <p:sp>
          <p:nvSpPr>
            <p:cNvPr id="28" name="Eingekerbter Richtungspfeil 27"/>
            <p:cNvSpPr/>
            <p:nvPr/>
          </p:nvSpPr>
          <p:spPr>
            <a:xfrm>
              <a:off x="2663788" y="4059772"/>
              <a:ext cx="1545292" cy="911164"/>
            </a:xfrm>
            <a:prstGeom prst="chevron">
              <a:avLst>
                <a:gd name="adj" fmla="val 27419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3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Instance</a:t>
              </a:r>
              <a:endParaRPr lang="de-DE" sz="13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ingekerbter Richtungspfeil 31"/>
            <p:cNvSpPr/>
            <p:nvPr/>
          </p:nvSpPr>
          <p:spPr>
            <a:xfrm>
              <a:off x="3150002" y="4398556"/>
              <a:ext cx="989950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7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Eingekerbter Richtungspfeil 35"/>
            <p:cNvSpPr/>
            <p:nvPr/>
          </p:nvSpPr>
          <p:spPr>
            <a:xfrm>
              <a:off x="2204817" y="4156720"/>
              <a:ext cx="855015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ichtungspfeil 28"/>
            <p:cNvSpPr/>
            <p:nvPr/>
          </p:nvSpPr>
          <p:spPr>
            <a:xfrm>
              <a:off x="1696986" y="4012704"/>
              <a:ext cx="714774" cy="334228"/>
            </a:xfrm>
            <a:prstGeom prst="homePlate">
              <a:avLst>
                <a:gd name="adj" fmla="val 2492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Development</a:t>
              </a:r>
            </a:p>
          </p:txBody>
        </p:sp>
        <p:sp>
          <p:nvSpPr>
            <p:cNvPr id="33" name="Eingekerbter Richtungspfeil 32"/>
            <p:cNvSpPr/>
            <p:nvPr/>
          </p:nvSpPr>
          <p:spPr>
            <a:xfrm>
              <a:off x="2843808" y="4300736"/>
              <a:ext cx="767266" cy="334228"/>
            </a:xfrm>
            <a:prstGeom prst="chevron">
              <a:avLst>
                <a:gd name="adj" fmla="val 2036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Production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Gerade Verbindung mit Pfeil 43"/>
          <p:cNvCxnSpPr/>
          <p:nvPr/>
        </p:nvCxnSpPr>
        <p:spPr>
          <a:xfrm flipV="1">
            <a:off x="4200078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292080" y="3591689"/>
            <a:ext cx="1447832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Control Device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V="1">
            <a:off x="6300192" y="167663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6012160" y="17804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/>
          <p:nvPr/>
        </p:nvCxnSpPr>
        <p:spPr>
          <a:xfrm flipV="1">
            <a:off x="5652120" y="19328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5292080" y="2056093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4860032" y="2200109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4499992" y="2344125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/>
          <p:cNvSpPr txBox="1"/>
          <p:nvPr/>
        </p:nvSpPr>
        <p:spPr>
          <a:xfrm>
            <a:off x="5652120" y="3364632"/>
            <a:ext cx="79060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6012160" y="3292624"/>
            <a:ext cx="1346779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6453201" y="3200871"/>
            <a:ext cx="107112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6581837" y="3076600"/>
            <a:ext cx="166257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118" name="Textfeld 117"/>
          <p:cNvSpPr txBox="1"/>
          <p:nvPr/>
        </p:nvSpPr>
        <p:spPr>
          <a:xfrm>
            <a:off x="4259163" y="1329244"/>
            <a:ext cx="1826141" cy="523220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120" name="Textfeld 119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2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39612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0" grpId="0"/>
      <p:bldP spid="59" grpId="0"/>
      <p:bldP spid="11" grpId="0" animBg="1"/>
      <p:bldP spid="9" grpId="0" animBg="1"/>
      <p:bldP spid="8" grpId="0" animBg="1"/>
      <p:bldP spid="7" grpId="0" animBg="1"/>
      <p:bldP spid="6" grpId="0" animBg="1"/>
      <p:bldP spid="13" grpId="0"/>
      <p:bldP spid="20" grpId="0"/>
      <p:bldP spid="21" grpId="0"/>
      <p:bldP spid="22" grpId="0"/>
      <p:bldP spid="23" grpId="0"/>
      <p:bldP spid="24" grpId="0"/>
      <p:bldP spid="25" grpId="0"/>
      <p:bldP spid="60" grpId="0"/>
      <p:bldP spid="109" grpId="0"/>
      <p:bldP spid="110" grpId="0"/>
      <p:bldP spid="111" grpId="0"/>
      <p:bldP spid="112" grpId="0"/>
      <p:bldP spid="118" grpId="0"/>
      <p:bldP spid="1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pieren 73"/>
          <p:cNvGrpSpPr/>
          <p:nvPr/>
        </p:nvGrpSpPr>
        <p:grpSpPr>
          <a:xfrm>
            <a:off x="251520" y="3112775"/>
            <a:ext cx="1944216" cy="1403985"/>
            <a:chOff x="251520" y="3112775"/>
            <a:chExt cx="1944216" cy="1403985"/>
          </a:xfrm>
        </p:grpSpPr>
        <p:sp>
          <p:nvSpPr>
            <p:cNvPr id="75" name="Rechteck 74"/>
            <p:cNvSpPr/>
            <p:nvPr/>
          </p:nvSpPr>
          <p:spPr>
            <a:xfrm>
              <a:off x="1863080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6" name="Rechteck 75"/>
            <p:cNvSpPr/>
            <p:nvPr/>
          </p:nvSpPr>
          <p:spPr>
            <a:xfrm>
              <a:off x="1441894" y="3112775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Rechteck 76"/>
            <p:cNvSpPr/>
            <p:nvPr/>
          </p:nvSpPr>
          <p:spPr>
            <a:xfrm>
              <a:off x="998984" y="3114887"/>
              <a:ext cx="298894" cy="11517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8" name="Rechteck 77"/>
            <p:cNvSpPr/>
            <p:nvPr/>
          </p:nvSpPr>
          <p:spPr>
            <a:xfrm>
              <a:off x="251520" y="3690764"/>
              <a:ext cx="1944216" cy="825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Gleichschenkliges Dreieck 78"/>
            <p:cNvSpPr/>
            <p:nvPr/>
          </p:nvSpPr>
          <p:spPr>
            <a:xfrm>
              <a:off x="251520" y="3436640"/>
              <a:ext cx="1944216" cy="259527"/>
            </a:xfrm>
            <a:prstGeom prst="triangle">
              <a:avLst>
                <a:gd name="adj" fmla="val 4999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216907" y="341456"/>
            <a:ext cx="64312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155993" y="556900"/>
            <a:ext cx="70403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11109" y="772924"/>
            <a:ext cx="7489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144773" y="1204972"/>
            <a:ext cx="71525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394841" y="1420416"/>
            <a:ext cx="465191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899513" y="978951"/>
            <a:ext cx="960519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275355" y="1964826"/>
            <a:ext cx="819455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4997951" y="1888670"/>
            <a:ext cx="57259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5276269" y="1917540"/>
            <a:ext cx="633507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5449735" y="1953634"/>
            <a:ext cx="72808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5715970" y="1845351"/>
            <a:ext cx="444352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889159" y="1942574"/>
            <a:ext cx="686406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6123769" y="1891846"/>
            <a:ext cx="566181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accent6">
                    <a:lumMod val="25000"/>
                  </a:schemeClr>
                </a:solidFill>
              </a:rPr>
              <a:t>Enterprise</a:t>
            </a:r>
          </a:p>
        </p:txBody>
      </p:sp>
      <p:sp>
        <p:nvSpPr>
          <p:cNvPr id="40" name="Rechteck 39"/>
          <p:cNvSpPr/>
          <p:nvPr/>
        </p:nvSpPr>
        <p:spPr>
          <a:xfrm>
            <a:off x="5220072" y="71495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1" name="Rechteck 40"/>
          <p:cNvSpPr/>
          <p:nvPr/>
        </p:nvSpPr>
        <p:spPr>
          <a:xfrm>
            <a:off x="5220072" y="484312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8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2" name="Rechteck 41"/>
          <p:cNvSpPr/>
          <p:nvPr/>
        </p:nvSpPr>
        <p:spPr>
          <a:xfrm>
            <a:off x="5220072" y="268288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57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5220072" y="5226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4" name="Rechteck 43"/>
          <p:cNvSpPr/>
          <p:nvPr/>
        </p:nvSpPr>
        <p:spPr>
          <a:xfrm>
            <a:off x="5220072" y="-163760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5220072" y="-379784"/>
            <a:ext cx="1008112" cy="1641562"/>
          </a:xfrm>
          <a:prstGeom prst="rect">
            <a:avLst/>
          </a:prstGeom>
          <a:gradFill>
            <a:gsLst>
              <a:gs pos="0">
                <a:srgbClr val="C00000"/>
              </a:gs>
              <a:gs pos="6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233" name="Gerade Verbindung 232"/>
          <p:cNvCxnSpPr>
            <a:endCxn id="234" idx="2"/>
          </p:cNvCxnSpPr>
          <p:nvPr/>
        </p:nvCxnSpPr>
        <p:spPr>
          <a:xfrm>
            <a:off x="1547664" y="3700301"/>
            <a:ext cx="765381" cy="1369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Gerade Verbindung 235"/>
          <p:cNvCxnSpPr/>
          <p:nvPr/>
        </p:nvCxnSpPr>
        <p:spPr>
          <a:xfrm>
            <a:off x="933312" y="3651779"/>
            <a:ext cx="14007" cy="801099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Gerade Verbindung 237"/>
          <p:cNvCxnSpPr/>
          <p:nvPr/>
        </p:nvCxnSpPr>
        <p:spPr>
          <a:xfrm flipV="1">
            <a:off x="712263" y="39649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Gerade Verbindung 238"/>
          <p:cNvCxnSpPr/>
          <p:nvPr/>
        </p:nvCxnSpPr>
        <p:spPr>
          <a:xfrm flipV="1">
            <a:off x="712263" y="411731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 Verbindung 239"/>
          <p:cNvCxnSpPr/>
          <p:nvPr/>
        </p:nvCxnSpPr>
        <p:spPr>
          <a:xfrm flipV="1">
            <a:off x="712263" y="4225365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Gerade Verbindung 240"/>
          <p:cNvCxnSpPr/>
          <p:nvPr/>
        </p:nvCxnSpPr>
        <p:spPr>
          <a:xfrm flipV="1">
            <a:off x="712263" y="4369381"/>
            <a:ext cx="229270" cy="336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" name="Grafik 2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047740"/>
            <a:ext cx="224221" cy="118874"/>
          </a:xfrm>
          <a:prstGeom prst="rect">
            <a:avLst/>
          </a:prstGeom>
        </p:spPr>
      </p:pic>
      <p:pic>
        <p:nvPicPr>
          <p:cNvPr id="227" name="Grafik 2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191756"/>
            <a:ext cx="224221" cy="118874"/>
          </a:xfrm>
          <a:prstGeom prst="rect">
            <a:avLst/>
          </a:prstGeom>
        </p:spPr>
      </p:pic>
      <p:pic>
        <p:nvPicPr>
          <p:cNvPr id="228" name="Grafik 2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3" y="4335772"/>
            <a:ext cx="224221" cy="118874"/>
          </a:xfrm>
          <a:prstGeom prst="rect">
            <a:avLst/>
          </a:prstGeom>
        </p:spPr>
      </p:pic>
      <p:pic>
        <p:nvPicPr>
          <p:cNvPr id="229" name="Grafik 2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" y="3898059"/>
            <a:ext cx="224221" cy="118874"/>
          </a:xfrm>
          <a:prstGeom prst="rect">
            <a:avLst/>
          </a:prstGeom>
        </p:spPr>
      </p:pic>
      <p:pic>
        <p:nvPicPr>
          <p:cNvPr id="230" name="Grafik 2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045972"/>
            <a:ext cx="224221" cy="118874"/>
          </a:xfrm>
          <a:prstGeom prst="rect">
            <a:avLst/>
          </a:prstGeom>
        </p:spPr>
      </p:pic>
      <p:pic>
        <p:nvPicPr>
          <p:cNvPr id="231" name="Grafik 2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179241"/>
            <a:ext cx="224221" cy="118874"/>
          </a:xfrm>
          <a:prstGeom prst="rect">
            <a:avLst/>
          </a:prstGeom>
        </p:spPr>
      </p:pic>
      <p:pic>
        <p:nvPicPr>
          <p:cNvPr id="232" name="Grafik 2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6" y="4334004"/>
            <a:ext cx="224221" cy="118874"/>
          </a:xfrm>
          <a:prstGeom prst="rect">
            <a:avLst/>
          </a:prstGeom>
        </p:spPr>
      </p:pic>
      <p:grpSp>
        <p:nvGrpSpPr>
          <p:cNvPr id="242" name="Gruppieren 241"/>
          <p:cNvGrpSpPr/>
          <p:nvPr/>
        </p:nvGrpSpPr>
        <p:grpSpPr>
          <a:xfrm>
            <a:off x="3894086" y="3772374"/>
            <a:ext cx="457879" cy="338453"/>
            <a:chOff x="1763688" y="1528589"/>
            <a:chExt cx="771525" cy="676275"/>
          </a:xfrm>
        </p:grpSpPr>
        <p:pic>
          <p:nvPicPr>
            <p:cNvPr id="243" name="Picture 3" descr="P:\Eigene Bilder\Kirse\Energieerzeuger.jp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528589"/>
              <a:ext cx="771525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feld 243"/>
            <p:cNvSpPr txBox="1"/>
            <p:nvPr/>
          </p:nvSpPr>
          <p:spPr>
            <a:xfrm>
              <a:off x="1907705" y="1885228"/>
              <a:ext cx="627186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Supply</a:t>
              </a:r>
            </a:p>
          </p:txBody>
        </p:sp>
      </p:grpSp>
      <p:grpSp>
        <p:nvGrpSpPr>
          <p:cNvPr id="245" name="Gruppieren 244"/>
          <p:cNvGrpSpPr/>
          <p:nvPr/>
        </p:nvGrpSpPr>
        <p:grpSpPr>
          <a:xfrm>
            <a:off x="3938018" y="3415459"/>
            <a:ext cx="470315" cy="476694"/>
            <a:chOff x="3779520" y="1340768"/>
            <a:chExt cx="792480" cy="952500"/>
          </a:xfrm>
        </p:grpSpPr>
        <p:pic>
          <p:nvPicPr>
            <p:cNvPr id="246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3779520" y="1340768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Textfeld 246"/>
            <p:cNvSpPr txBox="1"/>
            <p:nvPr/>
          </p:nvSpPr>
          <p:spPr>
            <a:xfrm>
              <a:off x="3823458" y="1777751"/>
              <a:ext cx="697414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</p:grpSp>
      <p:grpSp>
        <p:nvGrpSpPr>
          <p:cNvPr id="248" name="Gruppieren 247"/>
          <p:cNvGrpSpPr/>
          <p:nvPr/>
        </p:nvGrpSpPr>
        <p:grpSpPr>
          <a:xfrm>
            <a:off x="3938018" y="3060357"/>
            <a:ext cx="470315" cy="476694"/>
            <a:chOff x="2771408" y="1333676"/>
            <a:chExt cx="792480" cy="952500"/>
          </a:xfrm>
        </p:grpSpPr>
        <p:pic>
          <p:nvPicPr>
            <p:cNvPr id="249" name="Picture 7" descr="P:\Eigene Bilder\Kirse\Ohne Beschriftung.jpg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3" r="11090"/>
            <a:stretch/>
          </p:blipFill>
          <p:spPr bwMode="auto">
            <a:xfrm>
              <a:off x="2771408" y="1333676"/>
              <a:ext cx="79248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feld 249"/>
            <p:cNvSpPr txBox="1"/>
            <p:nvPr/>
          </p:nvSpPr>
          <p:spPr>
            <a:xfrm>
              <a:off x="2948650" y="1772817"/>
              <a:ext cx="511040" cy="307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b="1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</p:grpSp>
      <p:cxnSp>
        <p:nvCxnSpPr>
          <p:cNvPr id="251" name="Gekrümmte Verbindung 250"/>
          <p:cNvCxnSpPr/>
          <p:nvPr/>
        </p:nvCxnSpPr>
        <p:spPr>
          <a:xfrm flipV="1">
            <a:off x="2843808" y="3373894"/>
            <a:ext cx="1080747" cy="256856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krümmte Verbindung 251"/>
          <p:cNvCxnSpPr/>
          <p:nvPr/>
        </p:nvCxnSpPr>
        <p:spPr>
          <a:xfrm>
            <a:off x="2868225" y="3467120"/>
            <a:ext cx="1025861" cy="28072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Gekrümmte Verbindung 252"/>
          <p:cNvCxnSpPr/>
          <p:nvPr/>
        </p:nvCxnSpPr>
        <p:spPr>
          <a:xfrm>
            <a:off x="3311356" y="3863941"/>
            <a:ext cx="626662" cy="131617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Wolke 233"/>
          <p:cNvSpPr/>
          <p:nvPr/>
        </p:nvSpPr>
        <p:spPr>
          <a:xfrm>
            <a:off x="2309132" y="3220616"/>
            <a:ext cx="1261430" cy="986765"/>
          </a:xfrm>
          <a:prstGeom prst="cloud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55" name="Gerade Verbindung 254"/>
          <p:cNvCxnSpPr/>
          <p:nvPr/>
        </p:nvCxnSpPr>
        <p:spPr>
          <a:xfrm flipV="1">
            <a:off x="933312" y="3724673"/>
            <a:ext cx="254312" cy="168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Gerade Verbindung 280"/>
          <p:cNvCxnSpPr/>
          <p:nvPr/>
        </p:nvCxnSpPr>
        <p:spPr>
          <a:xfrm>
            <a:off x="956084" y="4188473"/>
            <a:ext cx="251164" cy="0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Abgerundetes Rechteck 257"/>
          <p:cNvSpPr/>
          <p:nvPr/>
        </p:nvSpPr>
        <p:spPr>
          <a:xfrm>
            <a:off x="1520552" y="3865839"/>
            <a:ext cx="603175" cy="5789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7" name="Gerade Verbindung 276"/>
          <p:cNvCxnSpPr/>
          <p:nvPr/>
        </p:nvCxnSpPr>
        <p:spPr>
          <a:xfrm>
            <a:off x="1691680" y="4024896"/>
            <a:ext cx="5200" cy="3182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Gerade Verbindung 285"/>
          <p:cNvCxnSpPr/>
          <p:nvPr/>
        </p:nvCxnSpPr>
        <p:spPr>
          <a:xfrm>
            <a:off x="1979712" y="4012704"/>
            <a:ext cx="5200" cy="318238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Grafik 29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40" y="3914239"/>
            <a:ext cx="224221" cy="118874"/>
          </a:xfrm>
          <a:prstGeom prst="rect">
            <a:avLst/>
          </a:prstGeom>
        </p:spPr>
      </p:pic>
      <p:pic>
        <p:nvPicPr>
          <p:cNvPr id="292" name="Picture 2" descr="Electric Me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278" y="4305731"/>
            <a:ext cx="402835" cy="1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9" name="Gerade Verbindung mit Pfeil 288"/>
          <p:cNvCxnSpPr>
            <a:endCxn id="3074" idx="1"/>
          </p:cNvCxnSpPr>
          <p:nvPr/>
        </p:nvCxnSpPr>
        <p:spPr>
          <a:xfrm>
            <a:off x="2195736" y="4364261"/>
            <a:ext cx="1691674" cy="0"/>
          </a:xfrm>
          <a:prstGeom prst="straightConnector1">
            <a:avLst/>
          </a:prstGeom>
          <a:ln w="19050">
            <a:solidFill>
              <a:srgbClr val="C00000"/>
            </a:solidFill>
            <a:headEnd type="stealth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Gerade Verbindung 269"/>
          <p:cNvCxnSpPr>
            <a:endCxn id="258" idx="3"/>
          </p:cNvCxnSpPr>
          <p:nvPr/>
        </p:nvCxnSpPr>
        <p:spPr>
          <a:xfrm flipV="1">
            <a:off x="1366402" y="4155296"/>
            <a:ext cx="757325" cy="3933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uppieren 137"/>
          <p:cNvGrpSpPr/>
          <p:nvPr/>
        </p:nvGrpSpPr>
        <p:grpSpPr>
          <a:xfrm>
            <a:off x="4194849" y="2343506"/>
            <a:ext cx="800913" cy="517070"/>
            <a:chOff x="6209254" y="1411795"/>
            <a:chExt cx="1057745" cy="852672"/>
          </a:xfrm>
        </p:grpSpPr>
        <p:pic>
          <p:nvPicPr>
            <p:cNvPr id="139" name="Picture 8" descr="P:\Eigene Bilder\Kirse\Gerätehersteller.jpg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9254" y="1411795"/>
              <a:ext cx="1057745" cy="85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Textfeld 143"/>
            <p:cNvSpPr txBox="1"/>
            <p:nvPr/>
          </p:nvSpPr>
          <p:spPr>
            <a:xfrm>
              <a:off x="6622406" y="1772816"/>
              <a:ext cx="506397" cy="355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latin typeface="Arial Black" panose="020B0A04020102020204" pitchFamily="34" charset="0"/>
                </a:rPr>
                <a:t>PKI</a:t>
              </a:r>
            </a:p>
          </p:txBody>
        </p:sp>
      </p:grpSp>
      <p:cxnSp>
        <p:nvCxnSpPr>
          <p:cNvPr id="165" name="Gekrümmte Verbindung 164"/>
          <p:cNvCxnSpPr>
            <a:endCxn id="234" idx="3"/>
          </p:cNvCxnSpPr>
          <p:nvPr/>
        </p:nvCxnSpPr>
        <p:spPr>
          <a:xfrm rot="10800000" flipV="1">
            <a:off x="2939848" y="2636983"/>
            <a:ext cx="1406647" cy="640051"/>
          </a:xfrm>
          <a:prstGeom prst="curved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OT Security Integration (4)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„Smart Parts“ / Anti Piracy</a:t>
            </a:r>
            <a:br>
              <a:rPr lang="en-US" sz="2400" i="1" dirty="0"/>
            </a:b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68" name="Gerade Verbindung 167"/>
          <p:cNvCxnSpPr/>
          <p:nvPr/>
        </p:nvCxnSpPr>
        <p:spPr>
          <a:xfrm>
            <a:off x="1697308" y="4018797"/>
            <a:ext cx="0" cy="140432"/>
          </a:xfrm>
          <a:prstGeom prst="line">
            <a:avLst/>
          </a:prstGeom>
          <a:ln w="12700" cmpd="sng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75" y="3868688"/>
            <a:ext cx="206252" cy="20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3" name="Gekrümmte Verbindung 172"/>
          <p:cNvCxnSpPr>
            <a:stCxn id="3074" idx="0"/>
            <a:endCxn id="244" idx="2"/>
          </p:cNvCxnSpPr>
          <p:nvPr/>
        </p:nvCxnSpPr>
        <p:spPr>
          <a:xfrm rot="5400000" flipH="1" flipV="1">
            <a:off x="4038984" y="4098685"/>
            <a:ext cx="120617" cy="132745"/>
          </a:xfrm>
          <a:prstGeom prst="curved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10" y="4225365"/>
            <a:ext cx="291020" cy="27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Würfel 79"/>
          <p:cNvSpPr/>
          <p:nvPr/>
        </p:nvSpPr>
        <p:spPr>
          <a:xfrm>
            <a:off x="1079612" y="3652664"/>
            <a:ext cx="468052" cy="147902"/>
          </a:xfrm>
          <a:prstGeom prst="cube">
            <a:avLst>
              <a:gd name="adj" fmla="val 35583"/>
            </a:avLst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FW</a:t>
            </a:r>
          </a:p>
        </p:txBody>
      </p:sp>
      <p:sp>
        <p:nvSpPr>
          <p:cNvPr id="82" name="Würfel 81"/>
          <p:cNvSpPr/>
          <p:nvPr/>
        </p:nvSpPr>
        <p:spPr>
          <a:xfrm>
            <a:off x="1019744" y="4102997"/>
            <a:ext cx="412347" cy="161532"/>
          </a:xfrm>
          <a:prstGeom prst="cube">
            <a:avLst>
              <a:gd name="adj" fmla="val 35583"/>
            </a:avLst>
          </a:prstGeom>
          <a:solidFill>
            <a:schemeClr val="accent6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GW</a:t>
            </a:r>
          </a:p>
        </p:txBody>
      </p:sp>
      <p:sp>
        <p:nvSpPr>
          <p:cNvPr id="81" name="Ellipse 80"/>
          <p:cNvSpPr/>
          <p:nvPr/>
        </p:nvSpPr>
        <p:spPr>
          <a:xfrm>
            <a:off x="3749776" y="4155984"/>
            <a:ext cx="534192" cy="432783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47996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2934092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718068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4430947" y="3852076"/>
            <a:ext cx="861133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4860032" y="3704927"/>
            <a:ext cx="122822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 Device</a:t>
            </a:r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788024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5076056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364088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2061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RAMI – 4 Sectors</a:t>
            </a:r>
            <a:br>
              <a:rPr lang="en-US" sz="2400" dirty="0"/>
            </a:br>
            <a:r>
              <a:rPr lang="en-US" dirty="0"/>
              <a:t>Reference Architecture Model Industry 4.0</a:t>
            </a:r>
            <a:endParaRPr lang="en-US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843808" y="-307776"/>
            <a:ext cx="2730544" cy="5104184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595808"/>
            <a:ext cx="2730544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875456"/>
            <a:ext cx="2730544" cy="5104184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835696" y="1852464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143145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431177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855402" y="2780184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35696" y="30072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763688" y="3223265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Asset</a:t>
            </a:r>
          </a:p>
        </p:txBody>
      </p:sp>
      <p:grpSp>
        <p:nvGrpSpPr>
          <p:cNvPr id="42" name="Gruppieren 41"/>
          <p:cNvGrpSpPr/>
          <p:nvPr/>
        </p:nvGrpSpPr>
        <p:grpSpPr>
          <a:xfrm>
            <a:off x="1691680" y="3486520"/>
            <a:ext cx="2517401" cy="1174256"/>
            <a:chOff x="1691679" y="3796680"/>
            <a:chExt cx="2517401" cy="1174256"/>
          </a:xfrm>
        </p:grpSpPr>
        <p:sp>
          <p:nvSpPr>
            <p:cNvPr id="26" name="Richtungspfeil 25"/>
            <p:cNvSpPr/>
            <p:nvPr/>
          </p:nvSpPr>
          <p:spPr>
            <a:xfrm>
              <a:off x="1691679" y="3796680"/>
              <a:ext cx="1224137" cy="911164"/>
            </a:xfrm>
            <a:prstGeom prst="homePlate">
              <a:avLst>
                <a:gd name="adj" fmla="val 24911"/>
              </a:avLst>
            </a:prstGeom>
            <a:solidFill>
              <a:schemeClr val="tx1">
                <a:lumMod val="40000"/>
                <a:lumOff val="60000"/>
              </a:schemeClr>
            </a:solidFill>
            <a:ln w="12700"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4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Type</a:t>
              </a:r>
            </a:p>
          </p:txBody>
        </p:sp>
        <p:sp>
          <p:nvSpPr>
            <p:cNvPr id="28" name="Eingekerbter Richtungspfeil 27"/>
            <p:cNvSpPr/>
            <p:nvPr/>
          </p:nvSpPr>
          <p:spPr>
            <a:xfrm>
              <a:off x="2663788" y="4059772"/>
              <a:ext cx="1545292" cy="911164"/>
            </a:xfrm>
            <a:prstGeom prst="chevron">
              <a:avLst>
                <a:gd name="adj" fmla="val 27419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3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Instance</a:t>
              </a:r>
              <a:endParaRPr lang="de-DE" sz="13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ingekerbter Richtungspfeil 31"/>
            <p:cNvSpPr/>
            <p:nvPr/>
          </p:nvSpPr>
          <p:spPr>
            <a:xfrm>
              <a:off x="3150002" y="4398556"/>
              <a:ext cx="989950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7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Eingekerbter Richtungspfeil 35"/>
            <p:cNvSpPr/>
            <p:nvPr/>
          </p:nvSpPr>
          <p:spPr>
            <a:xfrm>
              <a:off x="2204817" y="4156720"/>
              <a:ext cx="855015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  <a:p>
              <a:pPr algn="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Usage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ichtungspfeil 28"/>
            <p:cNvSpPr/>
            <p:nvPr/>
          </p:nvSpPr>
          <p:spPr>
            <a:xfrm>
              <a:off x="1696986" y="4012704"/>
              <a:ext cx="714774" cy="334228"/>
            </a:xfrm>
            <a:prstGeom prst="homePlate">
              <a:avLst>
                <a:gd name="adj" fmla="val 2492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Development</a:t>
              </a:r>
            </a:p>
          </p:txBody>
        </p:sp>
        <p:sp>
          <p:nvSpPr>
            <p:cNvPr id="33" name="Eingekerbter Richtungspfeil 32"/>
            <p:cNvSpPr/>
            <p:nvPr/>
          </p:nvSpPr>
          <p:spPr>
            <a:xfrm>
              <a:off x="2843808" y="4300736"/>
              <a:ext cx="767266" cy="334228"/>
            </a:xfrm>
            <a:prstGeom prst="chevron">
              <a:avLst>
                <a:gd name="adj" fmla="val 2036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Production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Gerade Verbindung mit Pfeil 43"/>
          <p:cNvCxnSpPr/>
          <p:nvPr/>
        </p:nvCxnSpPr>
        <p:spPr>
          <a:xfrm flipV="1">
            <a:off x="4200078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292080" y="3591689"/>
            <a:ext cx="1447832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Control Device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V="1">
            <a:off x="6300192" y="167663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6012160" y="17804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/>
          <p:nvPr/>
        </p:nvCxnSpPr>
        <p:spPr>
          <a:xfrm flipV="1">
            <a:off x="5652120" y="19328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5292080" y="2056093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4860032" y="2200109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4499992" y="2344125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/>
          <p:cNvSpPr txBox="1"/>
          <p:nvPr/>
        </p:nvSpPr>
        <p:spPr>
          <a:xfrm>
            <a:off x="5652120" y="3364632"/>
            <a:ext cx="79060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6012160" y="3292624"/>
            <a:ext cx="1346779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6453201" y="3200871"/>
            <a:ext cx="107112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6581837" y="3076600"/>
            <a:ext cx="166257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120" name="Textfeld 119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cxnSp>
        <p:nvCxnSpPr>
          <p:cNvPr id="52" name="Gerade Verbindung 51"/>
          <p:cNvCxnSpPr/>
          <p:nvPr/>
        </p:nvCxnSpPr>
        <p:spPr>
          <a:xfrm flipV="1">
            <a:off x="2876932" y="2039073"/>
            <a:ext cx="0" cy="1603719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 flipV="1">
            <a:off x="2876932" y="1132384"/>
            <a:ext cx="2295302" cy="906689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3538678" y="1276400"/>
            <a:ext cx="96131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/>
          <p:nvPr/>
        </p:nvCxnSpPr>
        <p:spPr>
          <a:xfrm>
            <a:off x="4427984" y="1564432"/>
            <a:ext cx="1584176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4259163" y="1329244"/>
            <a:ext cx="1826141" cy="523220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411760" y="1668378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4211960" y="948298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5868144" y="1308338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3841241" y="199648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7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6003910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8" grpId="0"/>
      <p:bldP spid="4" grpId="0"/>
      <p:bldP spid="68" grpId="0"/>
      <p:bldP spid="70" grpId="0"/>
      <p:bldP spid="7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© TÜV Informationstechnik GmbH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 Reference Architecture Model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52000" y="1116346"/>
            <a:ext cx="8640480" cy="352908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4" y="1451308"/>
            <a:ext cx="2338897" cy="135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20416"/>
            <a:ext cx="2190181" cy="114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14229"/>
            <a:ext cx="2448272" cy="127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Gerade Verbindung mit Pfeil 4"/>
          <p:cNvCxnSpPr/>
          <p:nvPr/>
        </p:nvCxnSpPr>
        <p:spPr>
          <a:xfrm>
            <a:off x="3635896" y="2716560"/>
            <a:ext cx="2016224" cy="576491"/>
          </a:xfrm>
          <a:prstGeom prst="straightConnector1">
            <a:avLst/>
          </a:prstGeom>
          <a:ln w="508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 rot="882720">
            <a:off x="3310404" y="2954497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Integration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 to </a:t>
            </a:r>
            <a:r>
              <a:rPr lang="en-US" sz="1600" dirty="0">
                <a:solidFill>
                  <a:srgbClr val="7030A0"/>
                </a:solidFill>
              </a:rPr>
              <a:t>M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RAM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710503" y="2099846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rgbClr val="7030A0"/>
                </a:solidFill>
              </a:rPr>
              <a:t>M</a:t>
            </a:r>
            <a:r>
              <a:rPr lang="de-DE" sz="1600" b="1" dirty="0"/>
              <a:t>RAM</a:t>
            </a:r>
            <a:endParaRPr lang="de-DE" sz="1600" b="1" dirty="0">
              <a:solidFill>
                <a:srgbClr val="0000FF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932040" y="145130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SGAM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179512" y="1564432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RAMI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65476" y="2954497"/>
            <a:ext cx="798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RAMA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13659"/>
            <a:ext cx="2541815" cy="15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67335249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2934092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718068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4581579" y="3920951"/>
            <a:ext cx="1646605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Process (Supply)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4978665" y="3652664"/>
            <a:ext cx="60144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</a:t>
            </a:r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788024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5076056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364088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2061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>
          <a:xfrm>
            <a:off x="5896356" y="4813146"/>
            <a:ext cx="2340000" cy="274722"/>
          </a:xfrm>
        </p:spPr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7504" y="268288"/>
            <a:ext cx="8640000" cy="648200"/>
          </a:xfrm>
        </p:spPr>
        <p:txBody>
          <a:bodyPr>
            <a:normAutofit/>
          </a:bodyPr>
          <a:lstStyle/>
          <a:p>
            <a:r>
              <a:rPr lang="en-US" dirty="0"/>
              <a:t>MRAM - Meta</a:t>
            </a:r>
            <a:r>
              <a:rPr lang="en-US" sz="2400" dirty="0"/>
              <a:t> </a:t>
            </a:r>
            <a:r>
              <a:rPr lang="en-US" dirty="0"/>
              <a:t>Reference Architecture Model</a:t>
            </a:r>
            <a:endParaRPr lang="en-US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gradFill>
            <a:gsLst>
              <a:gs pos="0">
                <a:srgbClr val="78025F"/>
              </a:gs>
              <a:gs pos="51000">
                <a:srgbClr val="78025F"/>
              </a:gs>
              <a:gs pos="100000">
                <a:srgbClr val="78025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9954CC"/>
            </a:extrusionClr>
            <a:contourClr>
              <a:srgbClr val="9954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gradFill>
            <a:gsLst>
              <a:gs pos="0">
                <a:srgbClr val="66FF33"/>
              </a:gs>
              <a:gs pos="50000">
                <a:srgbClr val="66FF33"/>
              </a:gs>
              <a:gs pos="100000">
                <a:srgbClr val="66FF33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99FF99"/>
            </a:extrusionClr>
            <a:contourClr>
              <a:srgbClr val="99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843808" y="-307776"/>
            <a:ext cx="2730544" cy="5104184"/>
          </a:xfrm>
          <a:prstGeom prst="rect">
            <a:avLst/>
          </a:prstGeom>
          <a:gradFill>
            <a:gsLst>
              <a:gs pos="0">
                <a:srgbClr val="FF9900"/>
              </a:gs>
              <a:gs pos="50000">
                <a:srgbClr val="FF9900"/>
              </a:gs>
              <a:gs pos="100000">
                <a:srgbClr val="FF99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FF9900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595808"/>
            <a:ext cx="2730544" cy="5104184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00FF"/>
              </a:gs>
              <a:gs pos="100000">
                <a:srgbClr val="0000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0066FF"/>
            </a:extrusionClr>
            <a:contourClr>
              <a:srgbClr val="0066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875456"/>
            <a:ext cx="2730544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C00000"/>
              </a:gs>
              <a:gs pos="100000">
                <a:srgbClr val="C000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contourW="12700" prstMaterial="softEdge">
            <a:bevelT w="0" h="0"/>
            <a:extrusionClr>
              <a:srgbClr val="FF0000"/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763688" y="1935505"/>
            <a:ext cx="1532792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(Security-) Service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143145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431177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835696" y="2780184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Communication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35696" y="30072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810313" y="3231649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Asset</a:t>
            </a:r>
          </a:p>
        </p:txBody>
      </p:sp>
      <p:grpSp>
        <p:nvGrpSpPr>
          <p:cNvPr id="42" name="Gruppieren 41"/>
          <p:cNvGrpSpPr/>
          <p:nvPr/>
        </p:nvGrpSpPr>
        <p:grpSpPr>
          <a:xfrm>
            <a:off x="1691680" y="3486520"/>
            <a:ext cx="2517401" cy="1174256"/>
            <a:chOff x="1691679" y="3796680"/>
            <a:chExt cx="2517401" cy="1174256"/>
          </a:xfrm>
        </p:grpSpPr>
        <p:sp>
          <p:nvSpPr>
            <p:cNvPr id="26" name="Richtungspfeil 25"/>
            <p:cNvSpPr/>
            <p:nvPr/>
          </p:nvSpPr>
          <p:spPr>
            <a:xfrm>
              <a:off x="1691679" y="3796680"/>
              <a:ext cx="1224137" cy="911164"/>
            </a:xfrm>
            <a:prstGeom prst="homePlate">
              <a:avLst>
                <a:gd name="adj" fmla="val 24911"/>
              </a:avLst>
            </a:prstGeom>
            <a:solidFill>
              <a:schemeClr val="tx1">
                <a:lumMod val="40000"/>
                <a:lumOff val="60000"/>
              </a:schemeClr>
            </a:solidFill>
            <a:ln w="12700"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4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Type</a:t>
              </a:r>
            </a:p>
          </p:txBody>
        </p:sp>
        <p:sp>
          <p:nvSpPr>
            <p:cNvPr id="28" name="Eingekerbter Richtungspfeil 27"/>
            <p:cNvSpPr/>
            <p:nvPr/>
          </p:nvSpPr>
          <p:spPr>
            <a:xfrm>
              <a:off x="2663788" y="4059772"/>
              <a:ext cx="1545292" cy="911164"/>
            </a:xfrm>
            <a:prstGeom prst="chevron">
              <a:avLst>
                <a:gd name="adj" fmla="val 27419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1300" b="1" dirty="0">
                  <a:solidFill>
                    <a:schemeClr val="tx1">
                      <a:lumMod val="50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Instance</a:t>
              </a:r>
              <a:endParaRPr lang="de-DE" sz="13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ingekerbter Richtungspfeil 31"/>
            <p:cNvSpPr/>
            <p:nvPr/>
          </p:nvSpPr>
          <p:spPr>
            <a:xfrm>
              <a:off x="3150002" y="4398556"/>
              <a:ext cx="989950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7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</p:txBody>
        </p:sp>
        <p:sp>
          <p:nvSpPr>
            <p:cNvPr id="36" name="Eingekerbter Richtungspfeil 35"/>
            <p:cNvSpPr/>
            <p:nvPr/>
          </p:nvSpPr>
          <p:spPr>
            <a:xfrm>
              <a:off x="2204817" y="4156720"/>
              <a:ext cx="855015" cy="334228"/>
            </a:xfrm>
            <a:prstGeom prst="chevron">
              <a:avLst>
                <a:gd name="adj" fmla="val 29481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Maintenance</a:t>
              </a:r>
            </a:p>
          </p:txBody>
        </p:sp>
        <p:sp>
          <p:nvSpPr>
            <p:cNvPr id="29" name="Richtungspfeil 28"/>
            <p:cNvSpPr/>
            <p:nvPr/>
          </p:nvSpPr>
          <p:spPr>
            <a:xfrm>
              <a:off x="1696986" y="4012704"/>
              <a:ext cx="714774" cy="334228"/>
            </a:xfrm>
            <a:prstGeom prst="homePlate">
              <a:avLst>
                <a:gd name="adj" fmla="val 2492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Development</a:t>
              </a:r>
            </a:p>
          </p:txBody>
        </p:sp>
        <p:sp>
          <p:nvSpPr>
            <p:cNvPr id="33" name="Eingekerbter Richtungspfeil 32"/>
            <p:cNvSpPr/>
            <p:nvPr/>
          </p:nvSpPr>
          <p:spPr>
            <a:xfrm>
              <a:off x="2843808" y="4300736"/>
              <a:ext cx="767266" cy="334228"/>
            </a:xfrm>
            <a:prstGeom prst="chevron">
              <a:avLst>
                <a:gd name="adj" fmla="val 20362"/>
              </a:avLst>
            </a:prstGeom>
            <a:solidFill>
              <a:srgbClr val="3333CC"/>
            </a:solidFill>
            <a:ln w="12700">
              <a:solidFill>
                <a:schemeClr val="bg1"/>
              </a:solidFill>
            </a:ln>
            <a:scene3d>
              <a:camera prst="orthographicFront">
                <a:rot lat="18576000" lon="2071200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800" b="1" dirty="0">
                  <a:solidFill>
                    <a:schemeClr val="bg1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Operation</a:t>
              </a:r>
              <a:endParaRPr lang="en-US" sz="800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Gerade Verbindung mit Pfeil 43"/>
          <p:cNvCxnSpPr/>
          <p:nvPr/>
        </p:nvCxnSpPr>
        <p:spPr>
          <a:xfrm flipV="1">
            <a:off x="4200078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335117" y="3508648"/>
            <a:ext cx="821059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Control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V="1">
            <a:off x="6300192" y="167663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6012160" y="17804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/>
          <p:nvPr/>
        </p:nvCxnSpPr>
        <p:spPr>
          <a:xfrm flipV="1">
            <a:off x="5652120" y="19328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5292080" y="2056093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4860032" y="2200109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4499992" y="2344125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/>
          <p:cNvSpPr txBox="1"/>
          <p:nvPr/>
        </p:nvSpPr>
        <p:spPr>
          <a:xfrm>
            <a:off x="5725615" y="3364632"/>
            <a:ext cx="79060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6172344" y="3272879"/>
            <a:ext cx="631904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Units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6453201" y="3200871"/>
            <a:ext cx="107112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6689097" y="3004592"/>
            <a:ext cx="691215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Cloud</a:t>
            </a:r>
          </a:p>
        </p:txBody>
      </p:sp>
      <p:sp>
        <p:nvSpPr>
          <p:cNvPr id="120" name="Textfeld 119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cxnSp>
        <p:nvCxnSpPr>
          <p:cNvPr id="52" name="Gerade Verbindung 51"/>
          <p:cNvCxnSpPr/>
          <p:nvPr/>
        </p:nvCxnSpPr>
        <p:spPr>
          <a:xfrm flipV="1">
            <a:off x="2876932" y="2039073"/>
            <a:ext cx="0" cy="1603719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 flipV="1">
            <a:off x="2876932" y="1132384"/>
            <a:ext cx="2295302" cy="906689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3203848" y="1420416"/>
            <a:ext cx="96131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/>
          <p:nvPr/>
        </p:nvCxnSpPr>
        <p:spPr>
          <a:xfrm>
            <a:off x="4093154" y="1708448"/>
            <a:ext cx="1584176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4259163" y="1329244"/>
            <a:ext cx="1826141" cy="338554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Hierarchy Levels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411760" y="1668378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4067944" y="1020306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5724128" y="1380346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3841241" y="199648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7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559859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8" grpId="0"/>
      <p:bldP spid="4" grpId="0"/>
      <p:bldP spid="68" grpId="0"/>
      <p:bldP spid="70" grpId="0"/>
      <p:bldP spid="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cs typeface="Arial" charset="0"/>
              </a:rPr>
              <a:t>Thank you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b="1" kern="0" dirty="0">
                <a:solidFill>
                  <a:srgbClr val="000000"/>
                </a:solidFill>
                <a:latin typeface="Arial"/>
                <a:cs typeface="+mn-cs"/>
              </a:rPr>
              <a:t>TÜV Informationstechnik GmbH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Member of TÜV NORD Group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Markus Bartsch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IT Security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Langemarckstrasse 20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45141 Essen, Germany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Phone:	+49 201 8999 – 616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Fax:	+49 201 8999 – 666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E-Mail:	m.bartsch@tuvit.de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None/>
              <a:tabLst>
                <a:tab pos="1338263" algn="l"/>
              </a:tabLst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</a:rPr>
              <a:t>URL:	</a:t>
            </a:r>
            <a:r>
              <a:rPr lang="en-US" sz="1000" kern="0" dirty="0">
                <a:solidFill>
                  <a:srgbClr val="000000"/>
                </a:solidFill>
                <a:latin typeface="Arial"/>
                <a:cs typeface="+mn-cs"/>
                <a:hlinkClick r:id="rId2"/>
              </a:rPr>
              <a:t>www.tuvit.net</a:t>
            </a:r>
            <a:endParaRPr lang="en-US" sz="1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0" indent="0">
              <a:buClr>
                <a:srgbClr val="FF0000"/>
              </a:buClr>
              <a:buNone/>
              <a:tabLst>
                <a:tab pos="1338263" algn="l"/>
              </a:tabLst>
              <a:defRPr/>
            </a:pPr>
            <a:endParaRPr lang="en-US" sz="900" kern="0" dirty="0">
              <a:solidFill>
                <a:srgbClr val="000000"/>
              </a:solidFill>
              <a:latin typeface="Arial"/>
            </a:endParaRPr>
          </a:p>
          <a:p>
            <a:pPr marL="0" indent="0">
              <a:buClr>
                <a:srgbClr val="FF0000"/>
              </a:buClr>
              <a:buNone/>
              <a:tabLst>
                <a:tab pos="1338263" algn="l"/>
              </a:tabLst>
              <a:defRPr/>
            </a:pPr>
            <a:endParaRPr lang="en-US" sz="900" kern="0" dirty="0">
              <a:solidFill>
                <a:srgbClr val="000000"/>
              </a:solidFill>
              <a:latin typeface="Arial"/>
            </a:endParaRPr>
          </a:p>
          <a:p>
            <a:pPr marL="0" indent="0">
              <a:buClr>
                <a:srgbClr val="FF0000"/>
              </a:buClr>
              <a:buNone/>
              <a:tabLst>
                <a:tab pos="1338263" algn="l"/>
              </a:tabLst>
              <a:defRPr/>
            </a:pPr>
            <a:endParaRPr lang="en-US" sz="8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1" descr="C:\maba\Dienstlich\Bilder\Maba\Barts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9" y="1276400"/>
            <a:ext cx="2173687" cy="295526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92" y="340296"/>
            <a:ext cx="1270908" cy="76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96505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2934092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718068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4430947" y="3852076"/>
            <a:ext cx="861133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4860032" y="3704927"/>
            <a:ext cx="122822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 Device</a:t>
            </a:r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788024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5076056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364088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2061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RAMI</a:t>
            </a:r>
            <a:br>
              <a:rPr lang="en-US" sz="2400" dirty="0"/>
            </a:br>
            <a:r>
              <a:rPr lang="en-US" dirty="0"/>
              <a:t>Life Cycle Step „Production“</a:t>
            </a:r>
            <a:endParaRPr lang="en-US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843808" y="-307776"/>
            <a:ext cx="2730544" cy="5104184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595808"/>
            <a:ext cx="2730544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875456"/>
            <a:ext cx="2730544" cy="5104184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75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835696" y="1852464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143145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431177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855402" y="2780184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35696" y="30072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763688" y="3223265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Asset</a:t>
            </a:r>
          </a:p>
        </p:txBody>
      </p:sp>
      <p:sp>
        <p:nvSpPr>
          <p:cNvPr id="26" name="Richtungspfeil 25"/>
          <p:cNvSpPr/>
          <p:nvPr/>
        </p:nvSpPr>
        <p:spPr>
          <a:xfrm>
            <a:off x="1691680" y="3486520"/>
            <a:ext cx="1224137" cy="911164"/>
          </a:xfrm>
          <a:prstGeom prst="homePlate">
            <a:avLst>
              <a:gd name="adj" fmla="val 24911"/>
            </a:avLst>
          </a:prstGeom>
          <a:solidFill>
            <a:schemeClr val="tx1">
              <a:lumMod val="40000"/>
              <a:lumOff val="60000"/>
            </a:schemeClr>
          </a:solidFill>
          <a:ln w="12700">
            <a:noFill/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Type</a:t>
            </a:r>
          </a:p>
        </p:txBody>
      </p:sp>
      <p:sp>
        <p:nvSpPr>
          <p:cNvPr id="28" name="Eingekerbter Richtungspfeil 27"/>
          <p:cNvSpPr/>
          <p:nvPr/>
        </p:nvSpPr>
        <p:spPr>
          <a:xfrm>
            <a:off x="2663789" y="3749612"/>
            <a:ext cx="1545292" cy="911164"/>
          </a:xfrm>
          <a:prstGeom prst="chevron">
            <a:avLst>
              <a:gd name="adj" fmla="val 27419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3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Instance</a:t>
            </a:r>
            <a:endParaRPr lang="de-DE" sz="13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Eingekerbter Richtungspfeil 31"/>
          <p:cNvSpPr/>
          <p:nvPr/>
        </p:nvSpPr>
        <p:spPr>
          <a:xfrm>
            <a:off x="3150003" y="4088396"/>
            <a:ext cx="989950" cy="334228"/>
          </a:xfrm>
          <a:prstGeom prst="chevron">
            <a:avLst>
              <a:gd name="adj" fmla="val 29481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7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7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7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Eingekerbter Richtungspfeil 35"/>
          <p:cNvSpPr/>
          <p:nvPr/>
        </p:nvSpPr>
        <p:spPr>
          <a:xfrm>
            <a:off x="2204818" y="3846560"/>
            <a:ext cx="855015" cy="334228"/>
          </a:xfrm>
          <a:prstGeom prst="chevron">
            <a:avLst>
              <a:gd name="adj" fmla="val 29481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8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ichtungspfeil 28"/>
          <p:cNvSpPr/>
          <p:nvPr/>
        </p:nvSpPr>
        <p:spPr>
          <a:xfrm>
            <a:off x="1696987" y="3702544"/>
            <a:ext cx="714774" cy="334228"/>
          </a:xfrm>
          <a:prstGeom prst="homePlate">
            <a:avLst>
              <a:gd name="adj" fmla="val 24922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33" name="Eingekerbter Richtungspfeil 32"/>
          <p:cNvSpPr/>
          <p:nvPr/>
        </p:nvSpPr>
        <p:spPr>
          <a:xfrm>
            <a:off x="2843809" y="3990576"/>
            <a:ext cx="767266" cy="334228"/>
          </a:xfrm>
          <a:prstGeom prst="chevron">
            <a:avLst>
              <a:gd name="adj" fmla="val 20362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Production</a:t>
            </a:r>
            <a:endParaRPr lang="en-US" sz="8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Gerade Verbindung mit Pfeil 43"/>
          <p:cNvCxnSpPr/>
          <p:nvPr/>
        </p:nvCxnSpPr>
        <p:spPr>
          <a:xfrm flipV="1">
            <a:off x="4200078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292080" y="3591689"/>
            <a:ext cx="1447832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Control Device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V="1">
            <a:off x="6300192" y="167663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6012160" y="17804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/>
          <p:nvPr/>
        </p:nvCxnSpPr>
        <p:spPr>
          <a:xfrm flipV="1">
            <a:off x="5652120" y="1932856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5292080" y="2056093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4860032" y="2200109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4499992" y="2344125"/>
            <a:ext cx="0" cy="1380547"/>
          </a:xfrm>
          <a:prstGeom prst="straightConnector1">
            <a:avLst/>
          </a:prstGeom>
          <a:ln w="12700">
            <a:solidFill>
              <a:srgbClr val="3333CC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/>
          <p:cNvSpPr txBox="1"/>
          <p:nvPr/>
        </p:nvSpPr>
        <p:spPr>
          <a:xfrm>
            <a:off x="5652120" y="3364632"/>
            <a:ext cx="79060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6012160" y="3292624"/>
            <a:ext cx="1346779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6453201" y="3200871"/>
            <a:ext cx="107112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6581837" y="3076600"/>
            <a:ext cx="166257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118" name="Textfeld 117"/>
          <p:cNvSpPr txBox="1"/>
          <p:nvPr/>
        </p:nvSpPr>
        <p:spPr>
          <a:xfrm>
            <a:off x="4259163" y="1329244"/>
            <a:ext cx="1826141" cy="523220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4135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erade Verbindung mit Pfeil 116"/>
          <p:cNvCxnSpPr/>
          <p:nvPr/>
        </p:nvCxnSpPr>
        <p:spPr>
          <a:xfrm flipH="1">
            <a:off x="2267744" y="2788568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/>
          <p:nvPr/>
        </p:nvCxnSpPr>
        <p:spPr>
          <a:xfrm flipH="1">
            <a:off x="2934092" y="3215862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2718068" y="2860576"/>
            <a:ext cx="2357988" cy="868850"/>
          </a:xfrm>
          <a:prstGeom prst="straightConnector1">
            <a:avLst/>
          </a:prstGeom>
          <a:ln w="25400">
            <a:solidFill>
              <a:schemeClr val="tx1">
                <a:lumMod val="40000"/>
                <a:lumOff val="6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2843808" y="556320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</a:t>
            </a:r>
            <a:br>
              <a:rPr lang="de-DE" sz="2400" dirty="0"/>
            </a:br>
            <a:r>
              <a:rPr lang="en-US"/>
              <a:t>Life Cycle </a:t>
            </a:r>
            <a:r>
              <a:rPr lang="en-US" dirty="0"/>
              <a:t>Step „Production“</a:t>
            </a:r>
            <a:endParaRPr lang="de-DE" i="1" dirty="0"/>
          </a:p>
        </p:txBody>
      </p:sp>
      <p:sp>
        <p:nvSpPr>
          <p:cNvPr id="11" name="Rechteck 10"/>
          <p:cNvSpPr/>
          <p:nvPr/>
        </p:nvSpPr>
        <p:spPr>
          <a:xfrm>
            <a:off x="2843808" y="268288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843808" y="-19744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843808" y="-307776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849568" y="-595808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849568" y="-875456"/>
            <a:ext cx="2730544" cy="51041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1835696" y="1852464"/>
            <a:ext cx="86754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835696" y="2143145"/>
            <a:ext cx="96532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811153" y="2431177"/>
            <a:ext cx="1032655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35696" y="3007241"/>
            <a:ext cx="981359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763688" y="3223265"/>
            <a:ext cx="601447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Asset</a:t>
            </a:r>
          </a:p>
        </p:txBody>
      </p:sp>
      <p:sp>
        <p:nvSpPr>
          <p:cNvPr id="26" name="Richtungspfeil 25"/>
          <p:cNvSpPr/>
          <p:nvPr/>
        </p:nvSpPr>
        <p:spPr>
          <a:xfrm>
            <a:off x="1691680" y="3486520"/>
            <a:ext cx="1224137" cy="911164"/>
          </a:xfrm>
          <a:prstGeom prst="homePlate">
            <a:avLst>
              <a:gd name="adj" fmla="val 24911"/>
            </a:avLst>
          </a:prstGeom>
          <a:solidFill>
            <a:schemeClr val="tx1">
              <a:lumMod val="40000"/>
              <a:lumOff val="60000"/>
            </a:schemeClr>
          </a:solidFill>
          <a:ln w="12700">
            <a:noFill/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Type</a:t>
            </a:r>
          </a:p>
        </p:txBody>
      </p:sp>
      <p:sp>
        <p:nvSpPr>
          <p:cNvPr id="36" name="Eingekerbter Richtungspfeil 35"/>
          <p:cNvSpPr/>
          <p:nvPr/>
        </p:nvSpPr>
        <p:spPr>
          <a:xfrm>
            <a:off x="2204818" y="3846560"/>
            <a:ext cx="855015" cy="334228"/>
          </a:xfrm>
          <a:prstGeom prst="chevron">
            <a:avLst>
              <a:gd name="adj" fmla="val 29481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8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ichtungspfeil 28"/>
          <p:cNvSpPr/>
          <p:nvPr/>
        </p:nvSpPr>
        <p:spPr>
          <a:xfrm>
            <a:off x="1696987" y="3702544"/>
            <a:ext cx="714774" cy="334228"/>
          </a:xfrm>
          <a:prstGeom prst="homePlate">
            <a:avLst>
              <a:gd name="adj" fmla="val 24922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1120299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3" name="Rechteck 52"/>
          <p:cNvSpPr/>
          <p:nvPr/>
        </p:nvSpPr>
        <p:spPr>
          <a:xfrm>
            <a:off x="3990176" y="636712"/>
            <a:ext cx="1008112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4" name="Rechteck 53"/>
          <p:cNvSpPr/>
          <p:nvPr/>
        </p:nvSpPr>
        <p:spPr>
          <a:xfrm>
            <a:off x="3990176" y="348680"/>
            <a:ext cx="1008112" cy="5104184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5" name="Rechteck 54"/>
          <p:cNvSpPr/>
          <p:nvPr/>
        </p:nvSpPr>
        <p:spPr>
          <a:xfrm>
            <a:off x="3990176" y="60648"/>
            <a:ext cx="1008112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6" name="Rechteck 55"/>
          <p:cNvSpPr/>
          <p:nvPr/>
        </p:nvSpPr>
        <p:spPr>
          <a:xfrm>
            <a:off x="3990176" y="-227384"/>
            <a:ext cx="1008112" cy="5104184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7" name="Rechteck 56"/>
          <p:cNvSpPr/>
          <p:nvPr/>
        </p:nvSpPr>
        <p:spPr>
          <a:xfrm>
            <a:off x="3995936" y="-515416"/>
            <a:ext cx="1008112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3995936" y="-795064"/>
            <a:ext cx="1008112" cy="5104184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4283968" y="839598"/>
            <a:ext cx="2357988" cy="868850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4259163" y="1329244"/>
            <a:ext cx="1826141" cy="523220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1320000" lon="18899995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547664" y="1420416"/>
            <a:ext cx="2706062" cy="523220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75000"/>
                  </a:schemeClr>
                </a:solidFill>
              </a:rPr>
              <a:t>Life Cycle &amp; Value Stream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IEC 62890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544784" y="1440467"/>
            <a:ext cx="2664296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tailEnd type="triangl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855402" y="2780184"/>
            <a:ext cx="1348446" cy="276999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b="1" dirty="0"/>
              <a:t>Communication</a:t>
            </a:r>
          </a:p>
        </p:txBody>
      </p:sp>
      <p:sp>
        <p:nvSpPr>
          <p:cNvPr id="61" name="Rechteck 60"/>
          <p:cNvSpPr/>
          <p:nvPr/>
        </p:nvSpPr>
        <p:spPr>
          <a:xfrm>
            <a:off x="5004048" y="691952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63" name="Gerade Verbindung mit Pfeil 62"/>
          <p:cNvCxnSpPr/>
          <p:nvPr/>
        </p:nvCxnSpPr>
        <p:spPr>
          <a:xfrm>
            <a:off x="4067944" y="3868688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feld 111"/>
          <p:cNvSpPr txBox="1"/>
          <p:nvPr/>
        </p:nvSpPr>
        <p:spPr>
          <a:xfrm>
            <a:off x="6581837" y="3076600"/>
            <a:ext cx="166257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4430947" y="3852076"/>
            <a:ext cx="861133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4860032" y="3704927"/>
            <a:ext cx="122822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Field Device</a:t>
            </a:r>
          </a:p>
        </p:txBody>
      </p:sp>
      <p:cxnSp>
        <p:nvCxnSpPr>
          <p:cNvPr id="64" name="Gerade Verbindung mit Pfeil 63"/>
          <p:cNvCxnSpPr/>
          <p:nvPr/>
        </p:nvCxnSpPr>
        <p:spPr>
          <a:xfrm>
            <a:off x="4427984" y="3724672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788024" y="358065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5076056" y="3436640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>
            <a:off x="5364088" y="3292624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96136" y="3220616"/>
            <a:ext cx="2016224" cy="0"/>
          </a:xfrm>
          <a:prstGeom prst="straightConnector1">
            <a:avLst/>
          </a:prstGeom>
          <a:ln w="25400">
            <a:solidFill>
              <a:schemeClr val="tx1">
                <a:lumMod val="50000"/>
              </a:schemeClr>
            </a:solidFill>
            <a:prstDash val="sysDash"/>
            <a:tailEnd type="none"/>
          </a:ln>
          <a:scene3d>
            <a:camera prst="isometricOffAxis2Top">
              <a:rot lat="18576000" lon="2071200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/>
          <p:cNvSpPr txBox="1"/>
          <p:nvPr/>
        </p:nvSpPr>
        <p:spPr>
          <a:xfrm>
            <a:off x="5292080" y="3591689"/>
            <a:ext cx="1447832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5652120" y="3364632"/>
            <a:ext cx="790601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6012160" y="3292624"/>
            <a:ext cx="1346779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6453201" y="3200871"/>
            <a:ext cx="1071127" cy="307777"/>
          </a:xfrm>
          <a:prstGeom prst="rect">
            <a:avLst/>
          </a:prstGeom>
          <a:noFill/>
          <a:ln>
            <a:noFill/>
          </a:ln>
          <a:scene3d>
            <a:camera prst="isometricOffAxis2Top">
              <a:rot lat="18578994" lon="20712505" rev="21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333CC"/>
                </a:solidFill>
              </a:rPr>
              <a:t>Enterprise</a:t>
            </a:r>
          </a:p>
        </p:txBody>
      </p:sp>
      <p:sp>
        <p:nvSpPr>
          <p:cNvPr id="62" name="Rechteck 61"/>
          <p:cNvSpPr/>
          <p:nvPr/>
        </p:nvSpPr>
        <p:spPr>
          <a:xfrm>
            <a:off x="5004048" y="403920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8" name="Rechteck 67"/>
          <p:cNvSpPr/>
          <p:nvPr/>
        </p:nvSpPr>
        <p:spPr>
          <a:xfrm>
            <a:off x="5004048" y="115888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0" name="Rechteck 69"/>
          <p:cNvSpPr/>
          <p:nvPr/>
        </p:nvSpPr>
        <p:spPr>
          <a:xfrm>
            <a:off x="5004048" y="-172144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1" name="Rechteck 70"/>
          <p:cNvSpPr/>
          <p:nvPr/>
        </p:nvSpPr>
        <p:spPr>
          <a:xfrm>
            <a:off x="5009808" y="-460176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72" name="Rechteck 71"/>
          <p:cNvSpPr/>
          <p:nvPr/>
        </p:nvSpPr>
        <p:spPr>
          <a:xfrm>
            <a:off x="5009808" y="-739824"/>
            <a:ext cx="426288" cy="532020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0">
            <a:noFill/>
            <a:miter lim="800000"/>
          </a:ln>
          <a:scene3d>
            <a:camera prst="isometricOffAxis2Top">
              <a:rot lat="17999996" lon="3599999" rev="17399993"/>
            </a:camera>
            <a:lightRig rig="contrasting" dir="t"/>
          </a:scene3d>
          <a:sp3d extrusionH="127000" prstMaterial="softEdge">
            <a:bevelT w="0" h="0"/>
            <a:extrusionClr>
              <a:schemeClr val="bg1">
                <a:lumMod val="85000"/>
              </a:schemeClr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4499992" y="1676636"/>
            <a:ext cx="1800200" cy="2048036"/>
            <a:chOff x="4499992" y="1676636"/>
            <a:chExt cx="1800200" cy="2048036"/>
          </a:xfrm>
        </p:grpSpPr>
        <p:cxnSp>
          <p:nvCxnSpPr>
            <p:cNvPr id="86" name="Gerade Verbindung mit Pfeil 85"/>
            <p:cNvCxnSpPr/>
            <p:nvPr/>
          </p:nvCxnSpPr>
          <p:spPr>
            <a:xfrm flipV="1">
              <a:off x="6300192" y="1676636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 Verbindung mit Pfeil 103"/>
            <p:cNvCxnSpPr/>
            <p:nvPr/>
          </p:nvCxnSpPr>
          <p:spPr>
            <a:xfrm flipV="1">
              <a:off x="6012160" y="1780456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erade Verbindung mit Pfeil 104"/>
            <p:cNvCxnSpPr/>
            <p:nvPr/>
          </p:nvCxnSpPr>
          <p:spPr>
            <a:xfrm flipV="1">
              <a:off x="5652120" y="1932856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erade Verbindung mit Pfeil 105"/>
            <p:cNvCxnSpPr/>
            <p:nvPr/>
          </p:nvCxnSpPr>
          <p:spPr>
            <a:xfrm flipV="1">
              <a:off x="5292080" y="2056093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rade Verbindung mit Pfeil 106"/>
            <p:cNvCxnSpPr/>
            <p:nvPr/>
          </p:nvCxnSpPr>
          <p:spPr>
            <a:xfrm flipV="1">
              <a:off x="4860032" y="2200109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mit Pfeil 107"/>
            <p:cNvCxnSpPr/>
            <p:nvPr/>
          </p:nvCxnSpPr>
          <p:spPr>
            <a:xfrm flipV="1">
              <a:off x="4499992" y="2344125"/>
              <a:ext cx="0" cy="1380547"/>
            </a:xfrm>
            <a:prstGeom prst="straightConnector1">
              <a:avLst/>
            </a:prstGeom>
            <a:ln w="12700">
              <a:solidFill>
                <a:srgbClr val="3333CC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Gerade Verbindung mit Pfeil 43"/>
          <p:cNvCxnSpPr/>
          <p:nvPr/>
        </p:nvCxnSpPr>
        <p:spPr>
          <a:xfrm flipV="1">
            <a:off x="4139952" y="1780456"/>
            <a:ext cx="0" cy="2617228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ingekerbter Richtungspfeil 27"/>
          <p:cNvSpPr/>
          <p:nvPr/>
        </p:nvSpPr>
        <p:spPr>
          <a:xfrm>
            <a:off x="2663789" y="3749612"/>
            <a:ext cx="1545292" cy="911164"/>
          </a:xfrm>
          <a:prstGeom prst="chevron">
            <a:avLst>
              <a:gd name="adj" fmla="val 27419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3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Instance</a:t>
            </a:r>
            <a:endParaRPr lang="de-DE" sz="13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Gerade Verbindung 11"/>
          <p:cNvCxnSpPr/>
          <p:nvPr/>
        </p:nvCxnSpPr>
        <p:spPr>
          <a:xfrm>
            <a:off x="6228184" y="1418039"/>
            <a:ext cx="457365" cy="109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ingekerbter Richtungspfeil 31"/>
          <p:cNvSpPr/>
          <p:nvPr/>
        </p:nvSpPr>
        <p:spPr>
          <a:xfrm>
            <a:off x="3150003" y="4088396"/>
            <a:ext cx="989950" cy="334228"/>
          </a:xfrm>
          <a:prstGeom prst="chevron">
            <a:avLst>
              <a:gd name="adj" fmla="val 29481"/>
            </a:avLst>
          </a:prstGeom>
          <a:solidFill>
            <a:schemeClr val="tx1">
              <a:lumMod val="60000"/>
              <a:lumOff val="40000"/>
            </a:schemeClr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7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Maintenance</a:t>
            </a:r>
          </a:p>
          <a:p>
            <a:pPr algn="r"/>
            <a:r>
              <a:rPr lang="en-US" sz="7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Usage</a:t>
            </a:r>
            <a:endParaRPr lang="en-US" sz="7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Eingekerbter Richtungspfeil 32"/>
          <p:cNvSpPr/>
          <p:nvPr/>
        </p:nvSpPr>
        <p:spPr>
          <a:xfrm>
            <a:off x="2843809" y="3990576"/>
            <a:ext cx="767266" cy="334228"/>
          </a:xfrm>
          <a:prstGeom prst="chevron">
            <a:avLst>
              <a:gd name="adj" fmla="val 20362"/>
            </a:avLst>
          </a:prstGeom>
          <a:solidFill>
            <a:srgbClr val="3333CC"/>
          </a:solidFill>
          <a:ln w="12700">
            <a:solidFill>
              <a:schemeClr val="bg1"/>
            </a:solidFill>
          </a:ln>
          <a:scene3d>
            <a:camera prst="orthographicFront">
              <a:rot lat="18576000" lon="20712000" rev="2148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Production</a:t>
            </a:r>
            <a:endParaRPr lang="en-US" sz="800" dirty="0">
              <a:solidFill>
                <a:schemeClr val="bg1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13972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RAMI - </a:t>
            </a:r>
            <a:r>
              <a:rPr lang="de-DE" sz="2400" i="1" dirty="0" err="1"/>
              <a:t>Production</a:t>
            </a:r>
            <a:endParaRPr lang="de-DE" i="1" dirty="0"/>
          </a:p>
        </p:txBody>
      </p:sp>
      <p:sp>
        <p:nvSpPr>
          <p:cNvPr id="20" name="Textfeld 19"/>
          <p:cNvSpPr txBox="1"/>
          <p:nvPr/>
        </p:nvSpPr>
        <p:spPr>
          <a:xfrm>
            <a:off x="1086354" y="1731988"/>
            <a:ext cx="75212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06204" y="2038291"/>
            <a:ext cx="83227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948496" y="2356520"/>
            <a:ext cx="88998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991776" y="2902387"/>
            <a:ext cx="84670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305965" y="3190419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43965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3" name="Rechteck 52"/>
          <p:cNvSpPr/>
          <p:nvPr/>
        </p:nvSpPr>
        <p:spPr>
          <a:xfrm>
            <a:off x="3923928" y="780728"/>
            <a:ext cx="1008112" cy="510418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4" name="Rechteck 53"/>
          <p:cNvSpPr/>
          <p:nvPr/>
        </p:nvSpPr>
        <p:spPr>
          <a:xfrm>
            <a:off x="3923928" y="492696"/>
            <a:ext cx="1008112" cy="5104184"/>
          </a:xfrm>
          <a:prstGeom prst="rect">
            <a:avLst/>
          </a:prstGeom>
          <a:gradFill>
            <a:gsLst>
              <a:gs pos="0">
                <a:srgbClr val="3333CC"/>
              </a:gs>
              <a:gs pos="51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5" name="Rechteck 54"/>
          <p:cNvSpPr/>
          <p:nvPr/>
        </p:nvSpPr>
        <p:spPr>
          <a:xfrm>
            <a:off x="3923928" y="204664"/>
            <a:ext cx="1008112" cy="5104184"/>
          </a:xfrm>
          <a:prstGeom prst="rect">
            <a:avLst/>
          </a:prstGeom>
          <a:gradFill>
            <a:gsLst>
              <a:gs pos="0">
                <a:srgbClr val="33CCFF"/>
              </a:gs>
              <a:gs pos="50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6" name="Rechteck 55"/>
          <p:cNvSpPr/>
          <p:nvPr/>
        </p:nvSpPr>
        <p:spPr>
          <a:xfrm>
            <a:off x="3923928" y="-83368"/>
            <a:ext cx="1008112" cy="5104184"/>
          </a:xfrm>
          <a:prstGeom prst="rect">
            <a:avLst/>
          </a:prstGeom>
          <a:gradFill>
            <a:gsLst>
              <a:gs pos="0">
                <a:srgbClr val="00FFFF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7" name="Rechteck 56"/>
          <p:cNvSpPr/>
          <p:nvPr/>
        </p:nvSpPr>
        <p:spPr>
          <a:xfrm>
            <a:off x="3929688" y="-371400"/>
            <a:ext cx="1008112" cy="5104184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3929688" y="-651048"/>
            <a:ext cx="1008112" cy="5104184"/>
          </a:xfrm>
          <a:prstGeom prst="rect">
            <a:avLst/>
          </a:prstGeom>
          <a:gradFill>
            <a:gsLst>
              <a:gs pos="0">
                <a:srgbClr val="99FF66">
                  <a:alpha val="90000"/>
                </a:srgbClr>
              </a:gs>
              <a:gs pos="50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1622077" y="1622040"/>
            <a:ext cx="5326187" cy="57609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3072379" y="1156429"/>
            <a:ext cx="182614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85603" y="2614355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415048" y="3929007"/>
            <a:ext cx="1353256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2112193" y="3758755"/>
            <a:ext cx="718466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2837453" y="3868874"/>
            <a:ext cx="1007007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3670912" y="3934944"/>
            <a:ext cx="118013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4529103" y="3737343"/>
            <a:ext cx="66236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175719" y="3904968"/>
            <a:ext cx="1101584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5909942" y="379894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Enterprise</a:t>
            </a:r>
          </a:p>
        </p:txBody>
      </p:sp>
      <p:cxnSp>
        <p:nvCxnSpPr>
          <p:cNvPr id="73" name="Gerade Verbindung mit Pfeil 72"/>
          <p:cNvCxnSpPr/>
          <p:nvPr/>
        </p:nvCxnSpPr>
        <p:spPr>
          <a:xfrm flipH="1" flipV="1">
            <a:off x="697485" y="1631036"/>
            <a:ext cx="58091" cy="1877612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5868144" y="780728"/>
            <a:ext cx="0" cy="31088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flipH="1" flipV="1">
            <a:off x="5868144" y="3889560"/>
            <a:ext cx="482784" cy="5789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4595040" y="556320"/>
            <a:ext cx="12731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OT</a:t>
            </a:r>
          </a:p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ICS / SCADA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5940152" y="626705"/>
            <a:ext cx="10775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(Office-) IT</a:t>
            </a:r>
          </a:p>
        </p:txBody>
      </p:sp>
      <p:sp>
        <p:nvSpPr>
          <p:cNvPr id="32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36533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Wolke 27"/>
          <p:cNvSpPr/>
          <p:nvPr/>
        </p:nvSpPr>
        <p:spPr>
          <a:xfrm rot="4585110">
            <a:off x="5460993" y="1519853"/>
            <a:ext cx="3653600" cy="2543076"/>
          </a:xfrm>
          <a:prstGeom prst="cloud">
            <a:avLst/>
          </a:prstGeom>
          <a:solidFill>
            <a:schemeClr val="bg1"/>
          </a:solidFill>
          <a:ln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Cloud</a:t>
            </a:r>
          </a:p>
        </p:txBody>
      </p:sp>
      <p:sp>
        <p:nvSpPr>
          <p:cNvPr id="112" name="Textfeld 111"/>
          <p:cNvSpPr txBox="1"/>
          <p:nvPr/>
        </p:nvSpPr>
        <p:spPr>
          <a:xfrm rot="2985237">
            <a:off x="6312989" y="4093647"/>
            <a:ext cx="1878528" cy="338554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Connected World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 – </a:t>
            </a:r>
            <a:r>
              <a:rPr lang="de-DE" sz="2400" i="1" dirty="0" err="1"/>
              <a:t>Production</a:t>
            </a:r>
            <a:br>
              <a:rPr lang="de-DE" sz="2400" i="1" dirty="0"/>
            </a:br>
            <a:r>
              <a:rPr lang="de-DE" dirty="0">
                <a:solidFill>
                  <a:srgbClr val="C00000"/>
                </a:solidFill>
              </a:rPr>
              <a:t>Cloud Security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086354" y="1731988"/>
            <a:ext cx="75212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06204" y="2038291"/>
            <a:ext cx="83227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948496" y="2356520"/>
            <a:ext cx="88998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991776" y="2902387"/>
            <a:ext cx="84670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305965" y="3190419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43965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3" name="Rechteck 52"/>
          <p:cNvSpPr/>
          <p:nvPr/>
        </p:nvSpPr>
        <p:spPr>
          <a:xfrm>
            <a:off x="3923928" y="78072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7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4" name="Rechteck 53"/>
          <p:cNvSpPr/>
          <p:nvPr/>
        </p:nvSpPr>
        <p:spPr>
          <a:xfrm>
            <a:off x="3923928" y="492696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12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5" name="Rechteck 54"/>
          <p:cNvSpPr/>
          <p:nvPr/>
        </p:nvSpPr>
        <p:spPr>
          <a:xfrm>
            <a:off x="3923928" y="204664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11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6" name="Rechteck 55"/>
          <p:cNvSpPr/>
          <p:nvPr/>
        </p:nvSpPr>
        <p:spPr>
          <a:xfrm>
            <a:off x="3923928" y="-8336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17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7" name="Rechteck 56"/>
          <p:cNvSpPr/>
          <p:nvPr/>
        </p:nvSpPr>
        <p:spPr>
          <a:xfrm>
            <a:off x="3929688" y="-371400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18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3929688" y="-65104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21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1622077" y="1622040"/>
            <a:ext cx="5326187" cy="57609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3072379" y="1156429"/>
            <a:ext cx="182614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85603" y="2614355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2112193" y="3758755"/>
            <a:ext cx="718466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2837453" y="3868874"/>
            <a:ext cx="1007007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3670912" y="3934944"/>
            <a:ext cx="118013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4529103" y="3737343"/>
            <a:ext cx="66236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175719" y="3904968"/>
            <a:ext cx="1101584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5909942" y="379894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Enterprise</a:t>
            </a:r>
          </a:p>
        </p:txBody>
      </p:sp>
      <p:cxnSp>
        <p:nvCxnSpPr>
          <p:cNvPr id="73" name="Gerade Verbindung mit Pfeil 72"/>
          <p:cNvCxnSpPr/>
          <p:nvPr/>
        </p:nvCxnSpPr>
        <p:spPr>
          <a:xfrm flipH="1" flipV="1">
            <a:off x="697485" y="1631036"/>
            <a:ext cx="58091" cy="1877612"/>
          </a:xfrm>
          <a:prstGeom prst="straightConnector1">
            <a:avLst/>
          </a:prstGeom>
          <a:ln w="12700">
            <a:solidFill>
              <a:schemeClr val="accent6">
                <a:lumMod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5868144" y="780728"/>
            <a:ext cx="0" cy="31088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 flipV="1">
            <a:off x="5868144" y="3889560"/>
            <a:ext cx="482784" cy="5789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595040" y="556320"/>
            <a:ext cx="12731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OT</a:t>
            </a:r>
          </a:p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ICS / SCADA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5940152" y="626705"/>
            <a:ext cx="10775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(Office-) IT</a:t>
            </a:r>
          </a:p>
        </p:txBody>
      </p:sp>
      <p:sp>
        <p:nvSpPr>
          <p:cNvPr id="3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23764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Wolke 26"/>
          <p:cNvSpPr/>
          <p:nvPr/>
        </p:nvSpPr>
        <p:spPr>
          <a:xfrm rot="4585110">
            <a:off x="5460993" y="1519853"/>
            <a:ext cx="3653600" cy="2543076"/>
          </a:xfrm>
          <a:prstGeom prst="cloud">
            <a:avLst/>
          </a:prstGeom>
          <a:solidFill>
            <a:schemeClr val="bg1"/>
          </a:solidFill>
          <a:ln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Cloud</a:t>
            </a:r>
          </a:p>
        </p:txBody>
      </p:sp>
      <p:sp>
        <p:nvSpPr>
          <p:cNvPr id="29" name="Textfeld 28"/>
          <p:cNvSpPr txBox="1"/>
          <p:nvPr/>
        </p:nvSpPr>
        <p:spPr>
          <a:xfrm rot="2985237">
            <a:off x="6312989" y="4093647"/>
            <a:ext cx="1878528" cy="338554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Connected World</a:t>
            </a:r>
          </a:p>
        </p:txBody>
      </p:sp>
      <p:sp>
        <p:nvSpPr>
          <p:cNvPr id="53" name="Rechteck 52"/>
          <p:cNvSpPr/>
          <p:nvPr/>
        </p:nvSpPr>
        <p:spPr>
          <a:xfrm>
            <a:off x="3923928" y="78072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18000">
                <a:schemeClr val="tx1">
                  <a:alpha val="80000"/>
                </a:schemeClr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</a:t>
            </a:r>
            <a:br>
              <a:rPr lang="de-DE" sz="2400" i="1" dirty="0"/>
            </a:br>
            <a:r>
              <a:rPr lang="de-DE" dirty="0">
                <a:solidFill>
                  <a:srgbClr val="C00000"/>
                </a:solidFill>
              </a:rPr>
              <a:t>Cloud Security + Enterprise Security (ISMS)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086354" y="1731988"/>
            <a:ext cx="75212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06204" y="2038291"/>
            <a:ext cx="83227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948496" y="2356520"/>
            <a:ext cx="88998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991776" y="2902387"/>
            <a:ext cx="84670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305965" y="3190419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43965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sp>
        <p:nvSpPr>
          <p:cNvPr id="54" name="Rechteck 53"/>
          <p:cNvSpPr/>
          <p:nvPr/>
        </p:nvSpPr>
        <p:spPr>
          <a:xfrm>
            <a:off x="3923928" y="492696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27000">
                <a:srgbClr val="3333CC">
                  <a:alpha val="70000"/>
                </a:srgbClr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5" name="Rechteck 54"/>
          <p:cNvSpPr/>
          <p:nvPr/>
        </p:nvSpPr>
        <p:spPr>
          <a:xfrm>
            <a:off x="3923928" y="204664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36000">
                <a:srgbClr val="33CCFF">
                  <a:alpha val="80000"/>
                </a:srgbClr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6" name="Rechteck 55"/>
          <p:cNvSpPr/>
          <p:nvPr/>
        </p:nvSpPr>
        <p:spPr>
          <a:xfrm>
            <a:off x="3923928" y="-8336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00FFFF">
                  <a:alpha val="80000"/>
                </a:srgbClr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7" name="Rechteck 56"/>
          <p:cNvSpPr/>
          <p:nvPr/>
        </p:nvSpPr>
        <p:spPr>
          <a:xfrm>
            <a:off x="3929688" y="-371400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00FF00">
                  <a:alpha val="70000"/>
                </a:srgbClr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3929688" y="-651048"/>
            <a:ext cx="1008112" cy="5104184"/>
          </a:xfrm>
          <a:prstGeom prst="rect">
            <a:avLst/>
          </a:prstGeom>
          <a:gradFill>
            <a:gsLst>
              <a:gs pos="0">
                <a:srgbClr val="C00000"/>
              </a:gs>
              <a:gs pos="56000">
                <a:srgbClr val="99FF33">
                  <a:alpha val="90000"/>
                </a:srgbClr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1622077" y="1622040"/>
            <a:ext cx="5326187" cy="57609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3072379" y="1156429"/>
            <a:ext cx="182614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85603" y="2614355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2112193" y="3758755"/>
            <a:ext cx="718466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2837453" y="3868874"/>
            <a:ext cx="1007007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3670912" y="3934944"/>
            <a:ext cx="118013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4529103" y="3737343"/>
            <a:ext cx="662361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175719" y="3904968"/>
            <a:ext cx="1101584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5767334" y="3857096"/>
            <a:ext cx="1199367" cy="5078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Enterprise</a:t>
            </a:r>
            <a:br>
              <a:rPr lang="en-US" sz="1100" b="1" dirty="0">
                <a:solidFill>
                  <a:schemeClr val="accent6">
                    <a:lumMod val="25000"/>
                  </a:schemeClr>
                </a:solidFill>
              </a:rPr>
            </a:br>
            <a:r>
              <a:rPr lang="en-US" sz="11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ISMS (2700x)</a:t>
            </a:r>
          </a:p>
        </p:txBody>
      </p:sp>
      <p:cxnSp>
        <p:nvCxnSpPr>
          <p:cNvPr id="73" name="Gerade Verbindung mit Pfeil 72"/>
          <p:cNvCxnSpPr/>
          <p:nvPr/>
        </p:nvCxnSpPr>
        <p:spPr>
          <a:xfrm flipH="1" flipV="1">
            <a:off x="697485" y="1631036"/>
            <a:ext cx="58091" cy="1877612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5868144" y="780728"/>
            <a:ext cx="0" cy="31088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 flipV="1">
            <a:off x="5868144" y="3889560"/>
            <a:ext cx="482784" cy="5789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595040" y="556320"/>
            <a:ext cx="12731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OT</a:t>
            </a:r>
          </a:p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ICS / SCADA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5940152" y="626705"/>
            <a:ext cx="10775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(Office-) IT</a:t>
            </a:r>
          </a:p>
        </p:txBody>
      </p:sp>
      <p:sp>
        <p:nvSpPr>
          <p:cNvPr id="33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300489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/>
          <p:cNvSpPr txBox="1"/>
          <p:nvPr/>
        </p:nvSpPr>
        <p:spPr>
          <a:xfrm rot="2985237">
            <a:off x="6520595" y="4001015"/>
            <a:ext cx="1353256" cy="26161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Connected World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</a:t>
            </a:r>
            <a:br>
              <a:rPr lang="de-DE" sz="2400" i="1" dirty="0"/>
            </a:br>
            <a:r>
              <a:rPr lang="de-DE" dirty="0">
                <a:solidFill>
                  <a:srgbClr val="C00000"/>
                </a:solidFill>
              </a:rPr>
              <a:t>OT Levels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086354" y="1731988"/>
            <a:ext cx="75212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06204" y="2038291"/>
            <a:ext cx="83227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948496" y="2356520"/>
            <a:ext cx="88998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730487" y="2902387"/>
            <a:ext cx="11079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305965" y="3190419"/>
            <a:ext cx="53251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43965" y="24378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25000"/>
                  </a:schemeClr>
                </a:solidFill>
              </a:rPr>
              <a:t>Layers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>
            <a:off x="1622077" y="1622040"/>
            <a:ext cx="5326187" cy="57609"/>
          </a:xfrm>
          <a:prstGeom prst="straightConnector1">
            <a:avLst/>
          </a:prstGeom>
          <a:ln w="25400">
            <a:solidFill>
              <a:srgbClr val="3333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/>
          <p:cNvSpPr txBox="1"/>
          <p:nvPr/>
        </p:nvSpPr>
        <p:spPr>
          <a:xfrm>
            <a:off x="3072379" y="1156429"/>
            <a:ext cx="182614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CC"/>
                </a:solidFill>
              </a:rPr>
              <a:t>Hierarchy Levels</a:t>
            </a:r>
          </a:p>
          <a:p>
            <a:r>
              <a:rPr lang="en-US" sz="1200" dirty="0">
                <a:solidFill>
                  <a:srgbClr val="3333CC"/>
                </a:solidFill>
              </a:rPr>
              <a:t>IEC 62264 // IEC 61512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85603" y="2614355"/>
            <a:ext cx="115288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b="1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50" name="Textfeld 49"/>
          <p:cNvSpPr txBox="1"/>
          <p:nvPr/>
        </p:nvSpPr>
        <p:spPr>
          <a:xfrm rot="2985237">
            <a:off x="2112193" y="3807013"/>
            <a:ext cx="718466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3333CC"/>
                </a:solidFill>
              </a:rPr>
              <a:t>Product</a:t>
            </a:r>
          </a:p>
        </p:txBody>
      </p:sp>
      <p:sp>
        <p:nvSpPr>
          <p:cNvPr id="59" name="Textfeld 58"/>
          <p:cNvSpPr txBox="1"/>
          <p:nvPr/>
        </p:nvSpPr>
        <p:spPr>
          <a:xfrm rot="2985237">
            <a:off x="2726846" y="3938728"/>
            <a:ext cx="122822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Field Device</a:t>
            </a:r>
          </a:p>
        </p:txBody>
      </p:sp>
      <p:sp>
        <p:nvSpPr>
          <p:cNvPr id="60" name="Textfeld 59"/>
          <p:cNvSpPr txBox="1"/>
          <p:nvPr/>
        </p:nvSpPr>
        <p:spPr>
          <a:xfrm rot="2985237">
            <a:off x="3537062" y="3998932"/>
            <a:ext cx="144783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Control Device</a:t>
            </a:r>
          </a:p>
        </p:txBody>
      </p:sp>
      <p:sp>
        <p:nvSpPr>
          <p:cNvPr id="109" name="Textfeld 108"/>
          <p:cNvSpPr txBox="1"/>
          <p:nvPr/>
        </p:nvSpPr>
        <p:spPr>
          <a:xfrm rot="2985237">
            <a:off x="4464983" y="3817708"/>
            <a:ext cx="79060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Station</a:t>
            </a:r>
          </a:p>
        </p:txBody>
      </p:sp>
      <p:sp>
        <p:nvSpPr>
          <p:cNvPr id="110" name="Textfeld 109"/>
          <p:cNvSpPr txBox="1"/>
          <p:nvPr/>
        </p:nvSpPr>
        <p:spPr>
          <a:xfrm rot="2985237">
            <a:off x="5053122" y="3965489"/>
            <a:ext cx="134677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Work Centers</a:t>
            </a:r>
          </a:p>
        </p:txBody>
      </p:sp>
      <p:sp>
        <p:nvSpPr>
          <p:cNvPr id="111" name="Textfeld 110"/>
          <p:cNvSpPr txBox="1"/>
          <p:nvPr/>
        </p:nvSpPr>
        <p:spPr>
          <a:xfrm rot="2985237">
            <a:off x="5955923" y="3820834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rgbClr val="3333CC"/>
                </a:solidFill>
              </a:rPr>
              <a:t>Enterprise</a:t>
            </a:r>
          </a:p>
        </p:txBody>
      </p:sp>
      <p:cxnSp>
        <p:nvCxnSpPr>
          <p:cNvPr id="73" name="Gerade Verbindung mit Pfeil 72"/>
          <p:cNvCxnSpPr/>
          <p:nvPr/>
        </p:nvCxnSpPr>
        <p:spPr>
          <a:xfrm flipH="1" flipV="1">
            <a:off x="697485" y="1631036"/>
            <a:ext cx="58091" cy="1877612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3923928" y="779655"/>
            <a:ext cx="1008112" cy="5105257"/>
          </a:xfrm>
          <a:prstGeom prst="rect">
            <a:avLst/>
          </a:prstGeom>
          <a:gradFill>
            <a:gsLst>
              <a:gs pos="45000">
                <a:srgbClr val="C00000"/>
              </a:gs>
              <a:gs pos="0">
                <a:schemeClr val="tx1"/>
              </a:gs>
              <a:gs pos="70000">
                <a:srgbClr val="C00000"/>
              </a:gs>
              <a:gs pos="100000">
                <a:schemeClr val="tx1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chemeClr val="tx1">
                <a:lumMod val="50000"/>
              </a:schemeClr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0" name="Rechteck 29"/>
          <p:cNvSpPr/>
          <p:nvPr/>
        </p:nvSpPr>
        <p:spPr>
          <a:xfrm>
            <a:off x="3923928" y="477001"/>
            <a:ext cx="1008112" cy="5105257"/>
          </a:xfrm>
          <a:prstGeom prst="rect">
            <a:avLst/>
          </a:prstGeom>
          <a:gradFill>
            <a:gsLst>
              <a:gs pos="45000">
                <a:srgbClr val="C00000"/>
              </a:gs>
              <a:gs pos="0">
                <a:srgbClr val="3333CC"/>
              </a:gs>
              <a:gs pos="70000">
                <a:srgbClr val="C00000"/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1" name="Rechteck 30"/>
          <p:cNvSpPr/>
          <p:nvPr/>
        </p:nvSpPr>
        <p:spPr>
          <a:xfrm>
            <a:off x="3923928" y="188969"/>
            <a:ext cx="1008112" cy="5105257"/>
          </a:xfrm>
          <a:prstGeom prst="rect">
            <a:avLst/>
          </a:prstGeom>
          <a:gradFill>
            <a:gsLst>
              <a:gs pos="0">
                <a:srgbClr val="33CCFF"/>
              </a:gs>
              <a:gs pos="70000">
                <a:srgbClr val="C00000"/>
              </a:gs>
              <a:gs pos="45000">
                <a:srgbClr val="C00000"/>
              </a:gs>
              <a:gs pos="100000">
                <a:srgbClr val="33CC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99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2" name="Rechteck 31"/>
          <p:cNvSpPr/>
          <p:nvPr/>
        </p:nvSpPr>
        <p:spPr>
          <a:xfrm>
            <a:off x="3923928" y="-91752"/>
            <a:ext cx="1008112" cy="5105257"/>
          </a:xfrm>
          <a:prstGeom prst="rect">
            <a:avLst/>
          </a:prstGeom>
          <a:gradFill>
            <a:gsLst>
              <a:gs pos="45000">
                <a:srgbClr val="C00000"/>
              </a:gs>
              <a:gs pos="0">
                <a:srgbClr val="00FFFF"/>
              </a:gs>
              <a:gs pos="70000">
                <a:srgbClr val="C00000"/>
              </a:gs>
              <a:gs pos="100000">
                <a:srgbClr val="00FFFF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00CCFF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3" name="Rechteck 32"/>
          <p:cNvSpPr/>
          <p:nvPr/>
        </p:nvSpPr>
        <p:spPr>
          <a:xfrm>
            <a:off x="3923928" y="-379784"/>
            <a:ext cx="1008112" cy="5105257"/>
          </a:xfrm>
          <a:prstGeom prst="rect">
            <a:avLst/>
          </a:prstGeom>
          <a:gradFill>
            <a:gsLst>
              <a:gs pos="0">
                <a:srgbClr val="00FF00"/>
              </a:gs>
              <a:gs pos="70000">
                <a:srgbClr val="C00000"/>
              </a:gs>
              <a:gs pos="45000">
                <a:srgbClr val="C00000"/>
              </a:gs>
              <a:gs pos="100000">
                <a:srgbClr val="00FF00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1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99FF99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4" name="Rechteck 33"/>
          <p:cNvSpPr/>
          <p:nvPr/>
        </p:nvSpPr>
        <p:spPr>
          <a:xfrm>
            <a:off x="3923928" y="-667816"/>
            <a:ext cx="1008112" cy="5105257"/>
          </a:xfrm>
          <a:prstGeom prst="rect">
            <a:avLst/>
          </a:prstGeom>
          <a:gradFill>
            <a:gsLst>
              <a:gs pos="45000">
                <a:srgbClr val="C00000"/>
              </a:gs>
              <a:gs pos="0">
                <a:srgbClr val="99FF33"/>
              </a:gs>
              <a:gs pos="70000">
                <a:srgbClr val="C00000"/>
              </a:gs>
              <a:gs pos="100000">
                <a:srgbClr val="99FF33">
                  <a:alpha val="90000"/>
                </a:srgbClr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2304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CCFF99"/>
            </a:extrusionClr>
            <a:contourClr>
              <a:srgbClr val="CCFF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cxnSp>
        <p:nvCxnSpPr>
          <p:cNvPr id="27" name="Gerade Verbindung 26"/>
          <p:cNvCxnSpPr/>
          <p:nvPr/>
        </p:nvCxnSpPr>
        <p:spPr>
          <a:xfrm>
            <a:off x="5868144" y="780728"/>
            <a:ext cx="0" cy="31088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>
          <a:xfrm flipH="1" flipV="1">
            <a:off x="5868144" y="3889560"/>
            <a:ext cx="482784" cy="5789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/>
          <p:cNvSpPr txBox="1"/>
          <p:nvPr/>
        </p:nvSpPr>
        <p:spPr>
          <a:xfrm>
            <a:off x="4595040" y="556320"/>
            <a:ext cx="12731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OT</a:t>
            </a:r>
          </a:p>
          <a:p>
            <a:pPr algn="r"/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ICS / SCADA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5940152" y="626705"/>
            <a:ext cx="10775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(Office-) IT</a:t>
            </a:r>
          </a:p>
        </p:txBody>
      </p:sp>
      <p:sp>
        <p:nvSpPr>
          <p:cNvPr id="38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405531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© TÜV Informationstechnik GmbH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/>
              <a:t>RAMI</a:t>
            </a:r>
            <a:br>
              <a:rPr lang="de-DE" sz="2400" i="1" dirty="0"/>
            </a:br>
            <a:r>
              <a:rPr lang="de-DE" dirty="0">
                <a:solidFill>
                  <a:srgbClr val="C00000"/>
                </a:solidFill>
              </a:rPr>
              <a:t>OT Levels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730487" y="2902387"/>
            <a:ext cx="11079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38" name="Rechteck 37"/>
          <p:cNvSpPr/>
          <p:nvPr/>
        </p:nvSpPr>
        <p:spPr>
          <a:xfrm>
            <a:off x="3923928" y="477001"/>
            <a:ext cx="1008112" cy="5105257"/>
          </a:xfrm>
          <a:prstGeom prst="rect">
            <a:avLst/>
          </a:prstGeom>
          <a:gradFill>
            <a:gsLst>
              <a:gs pos="45000">
                <a:srgbClr val="C00000"/>
              </a:gs>
              <a:gs pos="0">
                <a:srgbClr val="3333CC"/>
              </a:gs>
              <a:gs pos="70000">
                <a:srgbClr val="C00000"/>
              </a:gs>
              <a:gs pos="100000">
                <a:srgbClr val="3333CC"/>
              </a:gs>
            </a:gsLst>
            <a:lin ang="5400000" scaled="0"/>
          </a:gradFill>
          <a:ln w="127000">
            <a:noFill/>
            <a:miter lim="800000"/>
          </a:ln>
          <a:scene3d>
            <a:camera prst="isometricOffAxis2Top">
              <a:rot lat="21000000" lon="4500000" rev="16260000"/>
            </a:camera>
            <a:lightRig rig="contrasting" dir="t"/>
          </a:scene3d>
          <a:sp3d extrusionH="127000" prstMaterial="softEdge">
            <a:bevelT w="0" h="0"/>
            <a:extrusionClr>
              <a:srgbClr val="3333CC"/>
            </a:extrusionClr>
            <a:contourClr>
              <a:srgbClr val="00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9" name="Datumsplatzhalter 4"/>
          <p:cNvSpPr>
            <a:spLocks noGrp="1"/>
          </p:cNvSpPr>
          <p:nvPr>
            <p:ph type="dt" sz="half" idx="2"/>
          </p:nvPr>
        </p:nvSpPr>
        <p:spPr>
          <a:xfrm>
            <a:off x="540000" y="4825491"/>
            <a:ext cx="4032000" cy="274722"/>
          </a:xfrm>
        </p:spPr>
        <p:txBody>
          <a:bodyPr/>
          <a:lstStyle/>
          <a:p>
            <a:r>
              <a:rPr lang="de-DE" dirty="0"/>
              <a:t>10.01.2017 | Markus Bartsch</a:t>
            </a:r>
          </a:p>
        </p:txBody>
      </p:sp>
    </p:spTree>
    <p:extLst>
      <p:ext uri="{BB962C8B-B14F-4D97-AF65-F5344CB8AC3E}">
        <p14:creationId xmlns:p14="http://schemas.microsoft.com/office/powerpoint/2010/main" val="218918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>
</file>

<file path=ppt/theme/theme1.xml><?xml version="1.0" encoding="utf-8"?>
<a:theme xmlns:a="http://schemas.openxmlformats.org/drawingml/2006/main" name="TÜViT-Folienmaster_V1.0">
  <a:themeElements>
    <a:clrScheme name="SmartArts">
      <a:dk1>
        <a:srgbClr val="444444"/>
      </a:dk1>
      <a:lt1>
        <a:srgbClr val="FFFFFF"/>
      </a:lt1>
      <a:dk2>
        <a:srgbClr val="444444"/>
      </a:dk2>
      <a:lt2>
        <a:srgbClr val="FFFFFF"/>
      </a:lt2>
      <a:accent1>
        <a:srgbClr val="903A38"/>
      </a:accent1>
      <a:accent2>
        <a:srgbClr val="AA4643"/>
      </a:accent2>
      <a:accent3>
        <a:srgbClr val="C0504D"/>
      </a:accent3>
      <a:accent4>
        <a:srgbClr val="D19392"/>
      </a:accent4>
      <a:accent5>
        <a:srgbClr val="E0BCBC"/>
      </a:accent5>
      <a:accent6>
        <a:srgbClr val="FDE9E9"/>
      </a:accent6>
      <a:hlink>
        <a:srgbClr val="0070C0"/>
      </a:hlink>
      <a:folHlink>
        <a:srgbClr val="C00000"/>
      </a:folHlink>
    </a:clrScheme>
    <a:fontScheme name="TÜV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1073</Words>
  <Application>Microsoft Office PowerPoint</Application>
  <PresentationFormat>Benutzerdefiniert</PresentationFormat>
  <Paragraphs>650</Paragraphs>
  <Slides>24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1" baseType="lpstr">
      <vt:lpstr>Agency FB</vt:lpstr>
      <vt:lpstr>Aharoni</vt:lpstr>
      <vt:lpstr>Arial</vt:lpstr>
      <vt:lpstr>Arial Black</vt:lpstr>
      <vt:lpstr>Calibri</vt:lpstr>
      <vt:lpstr>Wingdings</vt:lpstr>
      <vt:lpstr>TÜViT-Folienmaster_V1.0</vt:lpstr>
      <vt:lpstr>PowerPoint-Präsentation</vt:lpstr>
      <vt:lpstr>RAMI Reference Architecture Model Industry 4.0</vt:lpstr>
      <vt:lpstr>RAMI Life Cycle Step „Production“</vt:lpstr>
      <vt:lpstr>RAMI Life Cycle Step „Production“</vt:lpstr>
      <vt:lpstr>RAMI - Production</vt:lpstr>
      <vt:lpstr>RAMI – Production Cloud Security</vt:lpstr>
      <vt:lpstr>RAMI Cloud Security + Enterprise Security (ISMS)</vt:lpstr>
      <vt:lpstr>RAMI OT Levels</vt:lpstr>
      <vt:lpstr>RAMI OT Levels</vt:lpstr>
      <vt:lpstr>Industry 4.0 Component</vt:lpstr>
      <vt:lpstr>Industry 4.0 Component</vt:lpstr>
      <vt:lpstr>RAMI – SGAM Difference: Life-Cycle instead of Domains</vt:lpstr>
      <vt:lpstr>RAMA (Draft) Reference Architecture Model Automotive</vt:lpstr>
      <vt:lpstr>RAMA (Draft) Referenzarchitekturmodell Automotive – Life Cycle &amp; Value Stream </vt:lpstr>
      <vt:lpstr>Industry 4.0 Component</vt:lpstr>
      <vt:lpstr>RAMI - RAMA Central (Cloud-) Approach </vt:lpstr>
      <vt:lpstr>RAMI – RAMA (1) Separation: Security Gateways  </vt:lpstr>
      <vt:lpstr>RAMI – RAMA (2) Secure Applications in Control Devices </vt:lpstr>
      <vt:lpstr>RAMI – RAMA (3) Fully integrated Security  Field Devices </vt:lpstr>
      <vt:lpstr>OT Security Integration (4) „Smart Parts“ / Anti Piracy </vt:lpstr>
      <vt:lpstr>RAMI – 4 Sectors Reference Architecture Model Industry 4.0</vt:lpstr>
      <vt:lpstr>Meta Reference Architecture Model</vt:lpstr>
      <vt:lpstr>MRAM - Meta Reference Architecture Model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0</dc:title>
  <dc:creator>Markus Bartsch</dc:creator>
  <cp:lastModifiedBy>Vi Linh Tran-Graef</cp:lastModifiedBy>
  <cp:revision>260</cp:revision>
  <cp:lastPrinted>2017-01-09T11:24:50Z</cp:lastPrinted>
  <dcterms:created xsi:type="dcterms:W3CDTF">2010-04-13T07:42:50Z</dcterms:created>
  <dcterms:modified xsi:type="dcterms:W3CDTF">2017-03-10T08:31:26Z</dcterms:modified>
</cp:coreProperties>
</file>