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4" r:id="rId7"/>
    <p:sldId id="262" r:id="rId8"/>
    <p:sldId id="265" r:id="rId9"/>
    <p:sldId id="266" r:id="rId10"/>
    <p:sldId id="267" r:id="rId11"/>
    <p:sldId id="269" r:id="rId12"/>
    <p:sldId id="268" r:id="rId13"/>
    <p:sldId id="270" r:id="rId14"/>
    <p:sldId id="272" r:id="rId15"/>
    <p:sldId id="273" r:id="rId16"/>
    <p:sldId id="274" r:id="rId17"/>
    <p:sldId id="271" r:id="rId18"/>
    <p:sldId id="260" r:id="rId19"/>
  </p:sldIdLst>
  <p:sldSz cx="10690225" cy="7204075"/>
  <p:notesSz cx="6858000" cy="9144000"/>
  <p:defaultTextStyle>
    <a:defPPr>
      <a:defRPr lang="de-DE"/>
    </a:defPPr>
    <a:lvl1pPr marL="0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11241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22482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33723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44964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56205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67446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78687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89928" algn="l" defTabSz="1022482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89">
          <p15:clr>
            <a:srgbClr val="A4A3A4"/>
          </p15:clr>
        </p15:guide>
        <p15:guide id="2" pos="3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6B95"/>
    <a:srgbClr val="37679B"/>
    <a:srgbClr val="4377A7"/>
    <a:srgbClr val="1F497D"/>
    <a:srgbClr val="C10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howGuides="1">
      <p:cViewPr varScale="1">
        <p:scale>
          <a:sx n="119" d="100"/>
          <a:sy n="119" d="100"/>
        </p:scale>
        <p:origin x="798" y="84"/>
      </p:cViewPr>
      <p:guideLst>
        <p:guide orient="horz" pos="1589"/>
        <p:guide pos="32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ild 13" descr="NCP_Fond Titel 01.jpg"/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724638" cy="7598850"/>
          </a:xfrm>
          <a:prstGeom prst="rect">
            <a:avLst/>
          </a:prstGeom>
          <a:ln>
            <a:noFill/>
          </a:ln>
        </p:spPr>
      </p:pic>
      <p:pic>
        <p:nvPicPr>
          <p:cNvPr id="10" name="Bild 17" descr="Leiste titel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54683" y="2354263"/>
            <a:ext cx="10188796" cy="21843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 10" descr="NCP_S2_01.jpg"/>
          <p:cNvPicPr>
            <a:picLocks/>
          </p:cNvPicPr>
          <p:nvPr userDrawn="1"/>
        </p:nvPicPr>
        <p:blipFill>
          <a:blip r:embed="rId2" cstate="print"/>
          <a:srcRect t="9644"/>
          <a:stretch>
            <a:fillRect/>
          </a:stretch>
        </p:blipFill>
        <p:spPr>
          <a:xfrm>
            <a:off x="0" y="0"/>
            <a:ext cx="10690225" cy="7563600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>
          <a:xfrm>
            <a:off x="0" y="7315200"/>
            <a:ext cx="10688638" cy="247650"/>
          </a:xfrm>
          <a:prstGeom prst="rect">
            <a:avLst/>
          </a:prstGeom>
          <a:solidFill>
            <a:srgbClr val="00293D"/>
          </a:solidFill>
          <a:ln w="9525" cap="flat" cmpd="sng" algn="ctr">
            <a:solidFill>
              <a:srgbClr val="00293D"/>
            </a:solidFill>
            <a:prstDash val="solid"/>
          </a:ln>
          <a:effectLst/>
        </p:spPr>
      </p:sp>
      <p:sp>
        <p:nvSpPr>
          <p:cNvPr id="5" name="Textfeld 4"/>
          <p:cNvSpPr txBox="1"/>
          <p:nvPr userDrawn="1"/>
        </p:nvSpPr>
        <p:spPr>
          <a:xfrm>
            <a:off x="7401039" y="7310969"/>
            <a:ext cx="2945966" cy="24625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000" b="0" i="0" u="none" strike="noStrike" kern="0" cap="all" spc="0" normalizeH="0" baseline="0" noProof="0" dirty="0">
                <a:ln>
                  <a:noFill/>
                </a:ln>
                <a:solidFill>
                  <a:srgbClr val="F5F7FD"/>
                </a:solidFill>
                <a:effectLst/>
                <a:uLnTx/>
                <a:uFillTx/>
              </a:rPr>
              <a:t>  </a:t>
            </a:r>
            <a:r>
              <a:rPr kumimoji="0" lang="de-DE" sz="1000" b="0" i="0" u="none" strike="noStrike" kern="0" cap="all" spc="0" normalizeH="0" baseline="0" noProof="0" dirty="0" err="1">
                <a:ln>
                  <a:noFill/>
                </a:ln>
                <a:solidFill>
                  <a:srgbClr val="F5F7FD"/>
                </a:solidFill>
                <a:effectLst/>
                <a:uLnTx/>
                <a:uFillTx/>
              </a:rPr>
              <a:t>PAgE</a:t>
            </a:r>
            <a:r>
              <a:rPr kumimoji="0" lang="de-DE" sz="1000" b="0" i="0" u="none" strike="noStrike" kern="0" cap="all" spc="0" normalizeH="0" baseline="0" noProof="0" dirty="0">
                <a:ln>
                  <a:noFill/>
                </a:ln>
                <a:solidFill>
                  <a:srgbClr val="F5F7FD"/>
                </a:solidFill>
                <a:effectLst/>
                <a:uLnTx/>
                <a:uFillTx/>
              </a:rPr>
              <a:t> </a:t>
            </a:r>
            <a:fld id="{2D85BEE4-D524-A04E-9183-6C1B62BBEFB4}" type="slidenum">
              <a:rPr kumimoji="0" lang="de-DE" sz="1000" b="0" i="0" u="none" strike="noStrike" kern="0" cap="all" spc="0" normalizeH="0" baseline="0" noProof="0" smtClean="0">
                <a:ln>
                  <a:noFill/>
                </a:ln>
                <a:solidFill>
                  <a:srgbClr val="F5F7FD"/>
                </a:solidFill>
                <a:effectLst/>
                <a:uLnTx/>
                <a:uFillTx/>
              </a:rPr>
              <a:pPr marL="0" marR="0" lvl="0" indent="0" algn="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1000" b="0" i="0" u="none" strike="noStrike" kern="0" cap="all" spc="0" normalizeH="0" baseline="0" noProof="0" dirty="0">
              <a:ln>
                <a:noFill/>
              </a:ln>
              <a:solidFill>
                <a:srgbClr val="F5F7FD"/>
              </a:solidFill>
              <a:effectLst/>
              <a:uLnTx/>
              <a:uFillTx/>
            </a:endParaRPr>
          </a:p>
        </p:txBody>
      </p:sp>
      <p:pic>
        <p:nvPicPr>
          <p:cNvPr id="6" name="Bild 13" descr="Balken oben solo.jpg"/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690225" cy="1346400"/>
          </a:xfrm>
          <a:prstGeom prst="rect">
            <a:avLst/>
          </a:prstGeom>
        </p:spPr>
      </p:pic>
      <p:pic>
        <p:nvPicPr>
          <p:cNvPr id="7" name="Bild 15" descr="Leiste oben.png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42353" y="249202"/>
            <a:ext cx="10203932" cy="86842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0" descr="NCP_Fond grau ohne globu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0225" cy="7562850"/>
          </a:xfrm>
          <a:prstGeom prst="rect">
            <a:avLst/>
          </a:prstGeom>
        </p:spPr>
      </p:pic>
      <p:pic>
        <p:nvPicPr>
          <p:cNvPr id="8" name="Bild 11" descr="Balken oben sol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690225" cy="13462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0" y="7315200"/>
            <a:ext cx="10688638" cy="247650"/>
          </a:xfrm>
          <a:prstGeom prst="rect">
            <a:avLst/>
          </a:prstGeom>
          <a:solidFill>
            <a:srgbClr val="00293D"/>
          </a:solidFill>
          <a:ln w="9525" cap="flat" cmpd="sng" algn="ctr">
            <a:solidFill>
              <a:srgbClr val="00293D"/>
            </a:solidFill>
            <a:prstDash val="solid"/>
          </a:ln>
          <a:effectLst/>
        </p:spPr>
      </p:sp>
      <p:sp>
        <p:nvSpPr>
          <p:cNvPr id="10" name="Textfeld 9"/>
          <p:cNvSpPr txBox="1"/>
          <p:nvPr userDrawn="1"/>
        </p:nvSpPr>
        <p:spPr>
          <a:xfrm>
            <a:off x="7401039" y="7310969"/>
            <a:ext cx="2945966" cy="24625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r>
              <a:rPr lang="de-DE" sz="1000" cap="all" dirty="0">
                <a:solidFill>
                  <a:schemeClr val="bg2"/>
                </a:solidFill>
              </a:rPr>
              <a:t>  Page </a:t>
            </a:r>
            <a:fld id="{2D85BEE4-D524-A04E-9183-6C1B62BBEFB4}" type="slidenum">
              <a:rPr lang="de-DE" sz="1000" cap="all" smtClean="0">
                <a:solidFill>
                  <a:schemeClr val="bg2"/>
                </a:solidFill>
              </a:rPr>
              <a:pPr algn="r"/>
              <a:t>‹Nr.›</a:t>
            </a:fld>
            <a:endParaRPr lang="de-DE" sz="1000" cap="all" dirty="0">
              <a:solidFill>
                <a:schemeClr val="bg2"/>
              </a:solidFill>
            </a:endParaRPr>
          </a:p>
        </p:txBody>
      </p:sp>
      <p:pic>
        <p:nvPicPr>
          <p:cNvPr id="11" name="Bild 6" descr="Leiste oben.png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42353" y="249202"/>
            <a:ext cx="10203932" cy="8684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4511" y="1450800"/>
            <a:ext cx="9995177" cy="351037"/>
          </a:xfrm>
          <a:prstGeom prst="rect">
            <a:avLst/>
          </a:prstGeom>
        </p:spPr>
        <p:txBody>
          <a:bodyPr anchor="t"/>
          <a:lstStyle>
            <a:lvl1pPr algn="l">
              <a:defRPr lang="de-DE" sz="1600" kern="1200" cap="all" baseline="0" smtClean="0">
                <a:solidFill>
                  <a:srgbClr val="C10C0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Header Topic</a:t>
            </a:r>
          </a:p>
        </p:txBody>
      </p:sp>
      <p:sp>
        <p:nvSpPr>
          <p:cNvPr id="19" name="Textplatzhalter 2"/>
          <p:cNvSpPr>
            <a:spLocks noGrp="1"/>
          </p:cNvSpPr>
          <p:nvPr>
            <p:ph type="body" idx="10" hasCustomPrompt="1"/>
          </p:nvPr>
        </p:nvSpPr>
        <p:spPr>
          <a:xfrm>
            <a:off x="536400" y="1695600"/>
            <a:ext cx="9993288" cy="432048"/>
          </a:xfrm>
          <a:prstGeom prst="rect">
            <a:avLst/>
          </a:prstGeom>
        </p:spPr>
        <p:txBody>
          <a:bodyPr anchor="t"/>
          <a:lstStyle>
            <a:lvl1pPr marL="0" marR="0" indent="0" algn="l" defTabSz="10224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2000" b="1" i="0" u="none" strike="noStrike" kern="1200" cap="all" spc="0" normalizeH="0" baseline="0" noProof="0">
                <a:ln>
                  <a:noFill/>
                </a:ln>
                <a:solidFill>
                  <a:srgbClr val="496B95"/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0224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all" spc="0" normalizeH="0" baseline="0" noProof="0" dirty="0">
                <a:ln>
                  <a:noFill/>
                </a:ln>
                <a:solidFill>
                  <a:srgbClr val="37679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Header Content</a:t>
            </a:r>
          </a:p>
        </p:txBody>
      </p:sp>
      <p:sp>
        <p:nvSpPr>
          <p:cNvPr id="13" name="Textplatzhalter 2"/>
          <p:cNvSpPr>
            <a:spLocks noGrp="1"/>
          </p:cNvSpPr>
          <p:nvPr>
            <p:ph type="body" idx="1" hasCustomPrompt="1"/>
          </p:nvPr>
        </p:nvSpPr>
        <p:spPr>
          <a:xfrm>
            <a:off x="520700" y="2522538"/>
            <a:ext cx="10008988" cy="671513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rgbClr val="496B9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Text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0" descr="NCP_Fond grau ohne globu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0225" cy="7562850"/>
          </a:xfrm>
          <a:prstGeom prst="rect">
            <a:avLst/>
          </a:prstGeom>
        </p:spPr>
      </p:pic>
      <p:sp>
        <p:nvSpPr>
          <p:cNvPr id="16" name="Rechteck 15"/>
          <p:cNvSpPr/>
          <p:nvPr userDrawn="1"/>
        </p:nvSpPr>
        <p:spPr>
          <a:xfrm>
            <a:off x="0" y="2353735"/>
            <a:ext cx="10836000" cy="4608000"/>
          </a:xfrm>
          <a:prstGeom prst="rect">
            <a:avLst/>
          </a:prstGeom>
          <a:solidFill>
            <a:schemeClr val="accent5"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Bild 11" descr="Balken oben sol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690225" cy="13462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0" y="7315200"/>
            <a:ext cx="10688638" cy="247650"/>
          </a:xfrm>
          <a:prstGeom prst="rect">
            <a:avLst/>
          </a:prstGeom>
          <a:solidFill>
            <a:srgbClr val="00293D"/>
          </a:solidFill>
          <a:ln w="9525" cap="flat" cmpd="sng" algn="ctr">
            <a:solidFill>
              <a:srgbClr val="00293D"/>
            </a:solidFill>
            <a:prstDash val="solid"/>
          </a:ln>
          <a:effectLst/>
        </p:spPr>
      </p:sp>
      <p:sp>
        <p:nvSpPr>
          <p:cNvPr id="10" name="Textfeld 9"/>
          <p:cNvSpPr txBox="1"/>
          <p:nvPr userDrawn="1"/>
        </p:nvSpPr>
        <p:spPr>
          <a:xfrm>
            <a:off x="7401039" y="7310969"/>
            <a:ext cx="2945966" cy="24625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r>
              <a:rPr lang="de-DE" sz="1000" cap="all" dirty="0">
                <a:solidFill>
                  <a:schemeClr val="bg2"/>
                </a:solidFill>
              </a:rPr>
              <a:t>  PAGE </a:t>
            </a:r>
            <a:fld id="{2D85BEE4-D524-A04E-9183-6C1B62BBEFB4}" type="slidenum">
              <a:rPr lang="de-DE" sz="1000" cap="all" smtClean="0">
                <a:solidFill>
                  <a:schemeClr val="bg2"/>
                </a:solidFill>
              </a:rPr>
              <a:pPr algn="r"/>
              <a:t>‹Nr.›</a:t>
            </a:fld>
            <a:endParaRPr lang="de-DE" sz="1000" cap="all" dirty="0">
              <a:solidFill>
                <a:schemeClr val="bg2"/>
              </a:solidFill>
            </a:endParaRPr>
          </a:p>
        </p:txBody>
      </p:sp>
      <p:pic>
        <p:nvPicPr>
          <p:cNvPr id="11" name="Bild 6" descr="Leiste oben.png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42353" y="249202"/>
            <a:ext cx="10203932" cy="8684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4511" y="1450800"/>
            <a:ext cx="9995177" cy="351037"/>
          </a:xfrm>
          <a:prstGeom prst="rect">
            <a:avLst/>
          </a:prstGeom>
        </p:spPr>
        <p:txBody>
          <a:bodyPr anchor="t"/>
          <a:lstStyle>
            <a:lvl1pPr algn="l">
              <a:defRPr lang="de-DE" sz="1600" kern="1200" cap="all" smtClean="0">
                <a:solidFill>
                  <a:srgbClr val="C10C0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Header </a:t>
            </a:r>
            <a:r>
              <a:rPr lang="de-DE" dirty="0" err="1"/>
              <a:t>TOpic</a:t>
            </a:r>
            <a:endParaRPr lang="de-DE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idx="10" hasCustomPrompt="1"/>
          </p:nvPr>
        </p:nvSpPr>
        <p:spPr>
          <a:xfrm>
            <a:off x="536400" y="1695600"/>
            <a:ext cx="9993288" cy="432048"/>
          </a:xfrm>
          <a:prstGeom prst="rect">
            <a:avLst/>
          </a:prstGeom>
        </p:spPr>
        <p:txBody>
          <a:bodyPr anchor="t"/>
          <a:lstStyle>
            <a:lvl1pPr marL="0" marR="0" indent="0" algn="l" defTabSz="10224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2000" b="1" i="0" u="none" strike="noStrike" kern="1200" cap="all" spc="0" normalizeH="0" baseline="0" noProof="0">
                <a:ln>
                  <a:noFill/>
                </a:ln>
                <a:solidFill>
                  <a:srgbClr val="496B95"/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0224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all" spc="0" normalizeH="0" baseline="0" noProof="0" dirty="0">
                <a:ln>
                  <a:noFill/>
                </a:ln>
                <a:solidFill>
                  <a:srgbClr val="37679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Header Content</a:t>
            </a:r>
          </a:p>
        </p:txBody>
      </p:sp>
      <p:sp>
        <p:nvSpPr>
          <p:cNvPr id="15" name="Rechteck 14"/>
          <p:cNvSpPr/>
          <p:nvPr userDrawn="1"/>
        </p:nvSpPr>
        <p:spPr>
          <a:xfrm>
            <a:off x="6959600" y="2355850"/>
            <a:ext cx="3730625" cy="4608000"/>
          </a:xfrm>
          <a:prstGeom prst="rect">
            <a:avLst/>
          </a:prstGeom>
          <a:solidFill>
            <a:schemeClr val="accent1">
              <a:lumMod val="50000"/>
              <a:alpha val="60000"/>
            </a:schemeClr>
          </a:solidFill>
          <a:ln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Inhaltsplatzhalter 3"/>
          <p:cNvSpPr>
            <a:spLocks noGrp="1"/>
          </p:cNvSpPr>
          <p:nvPr>
            <p:ph sz="half" idx="2" hasCustomPrompt="1"/>
          </p:nvPr>
        </p:nvSpPr>
        <p:spPr>
          <a:xfrm>
            <a:off x="7217320" y="2519883"/>
            <a:ext cx="3240360" cy="4178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0975" indent="-180975" algn="l" defTabSz="914400" rtl="0" eaLnBrk="1" latinLnBrk="0" hangingPunct="1">
              <a:spcBef>
                <a:spcPct val="20000"/>
              </a:spcBef>
              <a:buSzPct val="75000"/>
              <a:buFontTx/>
              <a:buBlip>
                <a:blip r:embed="rId5"/>
              </a:buBlip>
              <a:defRPr lang="de-DE" sz="18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spcBef>
                <a:spcPct val="20000"/>
              </a:spcBef>
              <a:buSzPct val="75000"/>
              <a:buFontTx/>
              <a:buBlip>
                <a:blip r:embed="rId5"/>
              </a:buBlip>
              <a:defRPr lang="de-DE" sz="16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spcBef>
                <a:spcPct val="20000"/>
              </a:spcBef>
              <a:buSzPct val="75000"/>
              <a:buFontTx/>
              <a:buBlip>
                <a:blip r:embed="rId5"/>
              </a:buBlip>
              <a:defRPr lang="de-DE" sz="14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14375" indent="-180975" algn="l" defTabSz="914400" rtl="0" eaLnBrk="1" latinLnBrk="0" hangingPunct="1">
              <a:spcBef>
                <a:spcPct val="20000"/>
              </a:spcBef>
              <a:buSzPct val="75000"/>
              <a:buFontTx/>
              <a:buBlip>
                <a:blip r:embed="rId5"/>
              </a:buBlip>
              <a:defRPr lang="de-DE" sz="1200" kern="120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890588" indent="-176213" algn="l" defTabSz="914400" rtl="0" eaLnBrk="1" latinLnBrk="0" hangingPunct="1">
              <a:spcBef>
                <a:spcPct val="20000"/>
              </a:spcBef>
              <a:buSzPct val="75000"/>
              <a:buFontTx/>
              <a:buBlip>
                <a:blip r:embed="rId5"/>
              </a:buBlip>
              <a:defRPr lang="de-DE" sz="10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dirty="0"/>
              <a:t>Text 1</a:t>
            </a:r>
          </a:p>
          <a:p>
            <a:pPr lvl="1"/>
            <a:r>
              <a:rPr lang="de-DE" dirty="0"/>
              <a:t>Text 2</a:t>
            </a:r>
          </a:p>
          <a:p>
            <a:pPr lvl="2"/>
            <a:r>
              <a:rPr lang="de-DE" dirty="0"/>
              <a:t>Text 3</a:t>
            </a:r>
          </a:p>
          <a:p>
            <a:pPr lvl="3"/>
            <a:r>
              <a:rPr lang="de-DE" dirty="0"/>
              <a:t>Text 4</a:t>
            </a:r>
          </a:p>
          <a:p>
            <a:pPr lvl="4"/>
            <a:r>
              <a:rPr lang="de-DE" dirty="0"/>
              <a:t>Text 5</a:t>
            </a:r>
          </a:p>
        </p:txBody>
      </p:sp>
      <p:sp>
        <p:nvSpPr>
          <p:cNvPr id="20" name="Inhaltsplatzhalter 3"/>
          <p:cNvSpPr>
            <a:spLocks noGrp="1"/>
          </p:cNvSpPr>
          <p:nvPr>
            <p:ph sz="half" idx="11" hasCustomPrompt="1"/>
          </p:nvPr>
        </p:nvSpPr>
        <p:spPr>
          <a:xfrm>
            <a:off x="520700" y="2522538"/>
            <a:ext cx="6264572" cy="4151312"/>
          </a:xfrm>
          <a:prstGeom prst="rect">
            <a:avLst/>
          </a:prstGeom>
        </p:spPr>
        <p:txBody>
          <a:bodyPr/>
          <a:lstStyle>
            <a:lvl1pPr marL="180975" indent="-180975">
              <a:buSzPct val="75000"/>
              <a:buFontTx/>
              <a:buBlip>
                <a:blip r:embed="rId5"/>
              </a:buBlip>
              <a:defRPr sz="1800">
                <a:solidFill>
                  <a:srgbClr val="496B95"/>
                </a:solidFill>
              </a:defRPr>
            </a:lvl1pPr>
            <a:lvl2pPr marL="361950" indent="-180975">
              <a:buSzPct val="75000"/>
              <a:buFontTx/>
              <a:buBlip>
                <a:blip r:embed="rId5"/>
              </a:buBlip>
              <a:defRPr sz="1600">
                <a:solidFill>
                  <a:srgbClr val="496B95"/>
                </a:solidFill>
              </a:defRPr>
            </a:lvl2pPr>
            <a:lvl3pPr marL="544513" indent="-182563">
              <a:buSzPct val="75000"/>
              <a:buFontTx/>
              <a:buBlip>
                <a:blip r:embed="rId5"/>
              </a:buBlip>
              <a:defRPr sz="1400">
                <a:solidFill>
                  <a:srgbClr val="496B95"/>
                </a:solidFill>
              </a:defRPr>
            </a:lvl3pPr>
            <a:lvl4pPr marL="714375" indent="-180975">
              <a:buSzPct val="75000"/>
              <a:buFontTx/>
              <a:buBlip>
                <a:blip r:embed="rId5"/>
              </a:buBlip>
              <a:defRPr sz="1200">
                <a:solidFill>
                  <a:srgbClr val="496B95"/>
                </a:solidFill>
              </a:defRPr>
            </a:lvl4pPr>
            <a:lvl5pPr marL="895350" indent="-180975">
              <a:buSzPct val="75000"/>
              <a:buFontTx/>
              <a:buBlip>
                <a:blip r:embed="rId5"/>
              </a:buBlip>
              <a:defRPr sz="1200">
                <a:solidFill>
                  <a:srgbClr val="496B9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 1</a:t>
            </a:r>
          </a:p>
          <a:p>
            <a:pPr lvl="1"/>
            <a:r>
              <a:rPr lang="de-DE" dirty="0"/>
              <a:t>Text 2</a:t>
            </a:r>
          </a:p>
          <a:p>
            <a:pPr lvl="2"/>
            <a:r>
              <a:rPr lang="de-DE" dirty="0"/>
              <a:t>Text 3</a:t>
            </a:r>
          </a:p>
          <a:p>
            <a:pPr lvl="3"/>
            <a:r>
              <a:rPr lang="de-DE" dirty="0"/>
              <a:t>Text 4</a:t>
            </a:r>
          </a:p>
          <a:p>
            <a:pPr lvl="4"/>
            <a:r>
              <a:rPr lang="de-DE" dirty="0"/>
              <a:t>Text 5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 10" descr="NCP_Fond grau ohne globus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0690225" cy="7562850"/>
          </a:xfrm>
          <a:prstGeom prst="rect">
            <a:avLst/>
          </a:prstGeom>
        </p:spPr>
      </p:pic>
      <p:sp>
        <p:nvSpPr>
          <p:cNvPr id="16" name="Rechteck 15"/>
          <p:cNvSpPr/>
          <p:nvPr userDrawn="1"/>
        </p:nvSpPr>
        <p:spPr>
          <a:xfrm>
            <a:off x="0" y="2353735"/>
            <a:ext cx="10836000" cy="4608000"/>
          </a:xfrm>
          <a:prstGeom prst="rect">
            <a:avLst/>
          </a:prstGeom>
          <a:solidFill>
            <a:schemeClr val="accent5">
              <a:alpha val="21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8" name="Bild 11" descr="Balken oben solo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0690225" cy="1346200"/>
          </a:xfrm>
          <a:prstGeom prst="rect">
            <a:avLst/>
          </a:prstGeom>
        </p:spPr>
      </p:pic>
      <p:sp>
        <p:nvSpPr>
          <p:cNvPr id="9" name="Rechteck 8"/>
          <p:cNvSpPr/>
          <p:nvPr userDrawn="1"/>
        </p:nvSpPr>
        <p:spPr>
          <a:xfrm>
            <a:off x="0" y="7315200"/>
            <a:ext cx="10688638" cy="247650"/>
          </a:xfrm>
          <a:prstGeom prst="rect">
            <a:avLst/>
          </a:prstGeom>
          <a:solidFill>
            <a:srgbClr val="00293D"/>
          </a:solidFill>
          <a:ln w="9525" cap="flat" cmpd="sng" algn="ctr">
            <a:solidFill>
              <a:srgbClr val="00293D"/>
            </a:solidFill>
            <a:prstDash val="solid"/>
          </a:ln>
          <a:effectLst/>
        </p:spPr>
      </p:sp>
      <p:sp>
        <p:nvSpPr>
          <p:cNvPr id="10" name="Textfeld 9"/>
          <p:cNvSpPr txBox="1"/>
          <p:nvPr userDrawn="1"/>
        </p:nvSpPr>
        <p:spPr>
          <a:xfrm>
            <a:off x="7401039" y="7310969"/>
            <a:ext cx="2945966" cy="24625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r>
              <a:rPr lang="de-DE" sz="1000" cap="all" dirty="0">
                <a:solidFill>
                  <a:schemeClr val="bg2"/>
                </a:solidFill>
              </a:rPr>
              <a:t>  Page </a:t>
            </a:r>
            <a:fld id="{2D85BEE4-D524-A04E-9183-6C1B62BBEFB4}" type="slidenum">
              <a:rPr lang="de-DE" sz="1000" cap="all" smtClean="0">
                <a:solidFill>
                  <a:schemeClr val="bg2"/>
                </a:solidFill>
              </a:rPr>
              <a:pPr algn="r"/>
              <a:t>‹Nr.›</a:t>
            </a:fld>
            <a:endParaRPr lang="de-DE" sz="1000" cap="all" dirty="0">
              <a:solidFill>
                <a:schemeClr val="bg2"/>
              </a:solidFill>
            </a:endParaRPr>
          </a:p>
        </p:txBody>
      </p:sp>
      <p:pic>
        <p:nvPicPr>
          <p:cNvPr id="11" name="Bild 6" descr="Leiste oben.png"/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242353" y="249202"/>
            <a:ext cx="10203932" cy="86842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534511" y="1450800"/>
            <a:ext cx="9995177" cy="351037"/>
          </a:xfrm>
          <a:prstGeom prst="rect">
            <a:avLst/>
          </a:prstGeom>
        </p:spPr>
        <p:txBody>
          <a:bodyPr anchor="t"/>
          <a:lstStyle>
            <a:lvl1pPr algn="l">
              <a:defRPr lang="de-DE" sz="1600" kern="1200" cap="all" baseline="0" smtClean="0">
                <a:solidFill>
                  <a:srgbClr val="C10C00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de-DE" dirty="0"/>
              <a:t>Header </a:t>
            </a:r>
            <a:r>
              <a:rPr lang="de-DE" dirty="0" err="1"/>
              <a:t>TOpic</a:t>
            </a:r>
            <a:endParaRPr lang="de-DE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idx="10" hasCustomPrompt="1"/>
          </p:nvPr>
        </p:nvSpPr>
        <p:spPr>
          <a:xfrm>
            <a:off x="536400" y="1695600"/>
            <a:ext cx="9993288" cy="432048"/>
          </a:xfrm>
          <a:prstGeom prst="rect">
            <a:avLst/>
          </a:prstGeom>
        </p:spPr>
        <p:txBody>
          <a:bodyPr anchor="t"/>
          <a:lstStyle>
            <a:lvl1pPr marL="0" marR="0" indent="0" algn="l" defTabSz="10224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lang="de-DE" sz="2000" b="1" i="0" u="none" strike="noStrike" kern="1200" cap="all" spc="0" normalizeH="0" baseline="0" noProof="0">
                <a:ln>
                  <a:noFill/>
                </a:ln>
                <a:solidFill>
                  <a:srgbClr val="496B95"/>
                </a:solidFill>
                <a:effectLst/>
                <a:uLnTx/>
                <a:uFillTx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1022482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1" i="0" u="none" strike="noStrike" kern="1200" cap="all" spc="0" normalizeH="0" baseline="0" noProof="0" dirty="0">
                <a:ln>
                  <a:noFill/>
                </a:ln>
                <a:solidFill>
                  <a:srgbClr val="37679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Header </a:t>
            </a:r>
            <a:r>
              <a:rPr kumimoji="0" lang="de-DE" sz="2400" b="1" i="0" u="none" strike="noStrike" kern="1200" cap="all" spc="0" normalizeH="0" baseline="0" noProof="0" dirty="0" err="1">
                <a:ln>
                  <a:noFill/>
                </a:ln>
                <a:solidFill>
                  <a:srgbClr val="37679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content</a:t>
            </a:r>
            <a:endParaRPr kumimoji="0" lang="de-DE" sz="2400" b="1" i="0" u="none" strike="noStrike" kern="1200" cap="all" spc="0" normalizeH="0" baseline="0" noProof="0" dirty="0">
              <a:ln>
                <a:noFill/>
              </a:ln>
              <a:solidFill>
                <a:srgbClr val="37679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0" name="Inhaltsplatzhalter 3"/>
          <p:cNvSpPr>
            <a:spLocks noGrp="1"/>
          </p:cNvSpPr>
          <p:nvPr>
            <p:ph sz="half" idx="11" hasCustomPrompt="1"/>
          </p:nvPr>
        </p:nvSpPr>
        <p:spPr>
          <a:xfrm>
            <a:off x="520700" y="2522538"/>
            <a:ext cx="10008988" cy="4151312"/>
          </a:xfrm>
          <a:prstGeom prst="rect">
            <a:avLst/>
          </a:prstGeom>
        </p:spPr>
        <p:txBody>
          <a:bodyPr/>
          <a:lstStyle>
            <a:lvl1pPr marL="180975" indent="-180975">
              <a:buSzPct val="75000"/>
              <a:buFontTx/>
              <a:buBlip>
                <a:blip r:embed="rId5"/>
              </a:buBlip>
              <a:defRPr sz="1800" baseline="0">
                <a:solidFill>
                  <a:srgbClr val="496B95"/>
                </a:solidFill>
              </a:defRPr>
            </a:lvl1pPr>
            <a:lvl2pPr marL="361950" indent="-180975">
              <a:buSzPct val="75000"/>
              <a:buFontTx/>
              <a:buBlip>
                <a:blip r:embed="rId5"/>
              </a:buBlip>
              <a:defRPr sz="1600" baseline="0">
                <a:solidFill>
                  <a:srgbClr val="496B95"/>
                </a:solidFill>
              </a:defRPr>
            </a:lvl2pPr>
            <a:lvl3pPr marL="544513" indent="-182563">
              <a:buSzPct val="75000"/>
              <a:buFontTx/>
              <a:buBlip>
                <a:blip r:embed="rId5"/>
              </a:buBlip>
              <a:defRPr sz="1400">
                <a:solidFill>
                  <a:srgbClr val="496B95"/>
                </a:solidFill>
              </a:defRPr>
            </a:lvl3pPr>
            <a:lvl4pPr marL="714375" indent="-180975">
              <a:buSzPct val="75000"/>
              <a:buFontTx/>
              <a:buBlip>
                <a:blip r:embed="rId5"/>
              </a:buBlip>
              <a:defRPr sz="1200">
                <a:solidFill>
                  <a:srgbClr val="496B95"/>
                </a:solidFill>
              </a:defRPr>
            </a:lvl4pPr>
            <a:lvl5pPr marL="895350" indent="-180975">
              <a:buSzPct val="75000"/>
              <a:buFontTx/>
              <a:buBlip>
                <a:blip r:embed="rId5"/>
              </a:buBlip>
              <a:defRPr sz="1200">
                <a:solidFill>
                  <a:srgbClr val="496B9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 1</a:t>
            </a:r>
          </a:p>
          <a:p>
            <a:pPr lvl="1"/>
            <a:r>
              <a:rPr lang="de-DE" dirty="0"/>
              <a:t>Text 2</a:t>
            </a:r>
          </a:p>
          <a:p>
            <a:pPr lvl="2"/>
            <a:r>
              <a:rPr lang="de-DE" dirty="0"/>
              <a:t>Text 3</a:t>
            </a:r>
          </a:p>
          <a:p>
            <a:pPr lvl="3"/>
            <a:r>
              <a:rPr lang="de-DE" dirty="0"/>
              <a:t>Text 4</a:t>
            </a:r>
          </a:p>
          <a:p>
            <a:pPr lvl="4"/>
            <a:r>
              <a:rPr lang="de-DE" dirty="0"/>
              <a:t>Text 5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 10" descr="NCP_Fond grau ohne globus.jp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0690225" cy="7562850"/>
          </a:xfrm>
          <a:prstGeom prst="rect">
            <a:avLst/>
          </a:prstGeom>
        </p:spPr>
      </p:pic>
      <p:pic>
        <p:nvPicPr>
          <p:cNvPr id="3" name="Bild 11" descr="Balken oben solo.jpg"/>
          <p:cNvPicPr>
            <a:picLocks noChangeAspect="1"/>
          </p:cNvPicPr>
          <p:nvPr userDrawn="1"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10690225" cy="1346200"/>
          </a:xfrm>
          <a:prstGeom prst="rect">
            <a:avLst/>
          </a:prstGeom>
        </p:spPr>
      </p:pic>
      <p:sp>
        <p:nvSpPr>
          <p:cNvPr id="4" name="Rechteck 3"/>
          <p:cNvSpPr/>
          <p:nvPr userDrawn="1"/>
        </p:nvSpPr>
        <p:spPr>
          <a:xfrm>
            <a:off x="0" y="7315200"/>
            <a:ext cx="10688638" cy="247650"/>
          </a:xfrm>
          <a:prstGeom prst="rect">
            <a:avLst/>
          </a:prstGeom>
          <a:solidFill>
            <a:srgbClr val="00293D"/>
          </a:solidFill>
          <a:ln w="9525" cap="flat" cmpd="sng" algn="ctr">
            <a:solidFill>
              <a:srgbClr val="00293D"/>
            </a:solidFill>
            <a:prstDash val="solid"/>
          </a:ln>
          <a:effectLst/>
        </p:spPr>
      </p:sp>
      <p:sp>
        <p:nvSpPr>
          <p:cNvPr id="5" name="Textfeld 4"/>
          <p:cNvSpPr txBox="1"/>
          <p:nvPr userDrawn="1"/>
        </p:nvSpPr>
        <p:spPr>
          <a:xfrm>
            <a:off x="7401039" y="7310969"/>
            <a:ext cx="2945966" cy="24625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r"/>
            <a:r>
              <a:rPr lang="de-DE" sz="1000" cap="all" dirty="0">
                <a:solidFill>
                  <a:schemeClr val="bg2"/>
                </a:solidFill>
              </a:rPr>
              <a:t>  PAGE </a:t>
            </a:r>
            <a:fld id="{2D85BEE4-D524-A04E-9183-6C1B62BBEFB4}" type="slidenum">
              <a:rPr lang="de-DE" sz="1000" cap="all" smtClean="0">
                <a:solidFill>
                  <a:schemeClr val="bg2"/>
                </a:solidFill>
              </a:rPr>
              <a:pPr algn="r"/>
              <a:t>‹Nr.›</a:t>
            </a:fld>
            <a:endParaRPr lang="de-DE" sz="1000" cap="all" dirty="0">
              <a:solidFill>
                <a:schemeClr val="bg2"/>
              </a:solidFill>
            </a:endParaRPr>
          </a:p>
        </p:txBody>
      </p:sp>
      <p:pic>
        <p:nvPicPr>
          <p:cNvPr id="6" name="Bild 6" descr="Leiste oben.png"/>
          <p:cNvPicPr>
            <a:picLocks/>
          </p:cNvPicPr>
          <p:nvPr userDrawn="1"/>
        </p:nvPicPr>
        <p:blipFill>
          <a:blip r:embed="rId9" cstate="print"/>
          <a:stretch>
            <a:fillRect/>
          </a:stretch>
        </p:blipFill>
        <p:spPr>
          <a:xfrm>
            <a:off x="242353" y="249202"/>
            <a:ext cx="10203932" cy="8684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0" r:id="rId3"/>
    <p:sldLayoutId id="2147483663" r:id="rId4"/>
    <p:sldLayoutId id="2147483665" r:id="rId5"/>
  </p:sldLayoutIdLst>
  <p:txStyles>
    <p:titleStyle>
      <a:lvl1pPr marL="0" marR="0" indent="0" algn="ctr" defTabSz="1022482" rtl="0" eaLnBrk="1" fontAlgn="auto" latinLnBrk="0" hangingPunct="1">
        <a:lnSpc>
          <a:spcPct val="100000"/>
        </a:lnSpc>
        <a:spcBef>
          <a:spcPct val="0"/>
        </a:spcBef>
        <a:spcAft>
          <a:spcPts val="0"/>
        </a:spcAft>
        <a:buClrTx/>
        <a:buSzTx/>
        <a:buFontTx/>
        <a:buNone/>
        <a:tabLst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3431" indent="-383431" algn="l" defTabSz="1022482" rtl="0" eaLnBrk="1" latinLnBrk="0" hangingPunct="1"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30767" indent="-319526" algn="l" defTabSz="1022482" rtl="0" eaLnBrk="1" latinLnBrk="0" hangingPunct="1">
        <a:spcBef>
          <a:spcPct val="20000"/>
        </a:spcBef>
        <a:buFont typeface="Arial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8103" indent="-255621" algn="l" defTabSz="102248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89344" indent="-255621" algn="l" defTabSz="1022482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300585" indent="-255621" algn="l" defTabSz="1022482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811826" indent="-255621" algn="l" defTabSz="102248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23067" indent="-255621" algn="l" defTabSz="102248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4308" indent="-255621" algn="l" defTabSz="102248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45549" indent="-255621" algn="l" defTabSz="1022482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11241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22482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33723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44964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56205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67446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78687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89928" algn="l" defTabSz="1022482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openxmlformats.org/officeDocument/2006/relationships/image" Target="../media/image32.png"/><Relationship Id="rId4" Type="http://schemas.openxmlformats.org/officeDocument/2006/relationships/image" Target="../media/image16.png"/><Relationship Id="rId9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21.png"/><Relationship Id="rId3" Type="http://schemas.openxmlformats.org/officeDocument/2006/relationships/image" Target="../media/image37.png"/><Relationship Id="rId7" Type="http://schemas.openxmlformats.org/officeDocument/2006/relationships/image" Target="../media/image19.png"/><Relationship Id="rId12" Type="http://schemas.openxmlformats.org/officeDocument/2006/relationships/image" Target="../media/image4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11" Type="http://schemas.openxmlformats.org/officeDocument/2006/relationships/image" Target="../media/image41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10" Type="http://schemas.openxmlformats.org/officeDocument/2006/relationships/image" Target="../media/image40.png"/><Relationship Id="rId4" Type="http://schemas.openxmlformats.org/officeDocument/2006/relationships/image" Target="../media/image38.png"/><Relationship Id="rId9" Type="http://schemas.openxmlformats.org/officeDocument/2006/relationships/image" Target="../media/image11.png"/><Relationship Id="rId1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1.png"/><Relationship Id="rId3" Type="http://schemas.openxmlformats.org/officeDocument/2006/relationships/image" Target="../media/image43.png"/><Relationship Id="rId7" Type="http://schemas.openxmlformats.org/officeDocument/2006/relationships/image" Target="../media/image18.png"/><Relationship Id="rId12" Type="http://schemas.openxmlformats.org/officeDocument/2006/relationships/image" Target="../media/image4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11" Type="http://schemas.openxmlformats.org/officeDocument/2006/relationships/image" Target="../media/image15.png"/><Relationship Id="rId5" Type="http://schemas.openxmlformats.org/officeDocument/2006/relationships/image" Target="../media/image45.png"/><Relationship Id="rId10" Type="http://schemas.openxmlformats.org/officeDocument/2006/relationships/image" Target="../media/image42.png"/><Relationship Id="rId4" Type="http://schemas.openxmlformats.org/officeDocument/2006/relationships/image" Target="../media/image44.png"/><Relationship Id="rId9" Type="http://schemas.openxmlformats.org/officeDocument/2006/relationships/image" Target="../media/image41.png"/><Relationship Id="rId1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1.png"/><Relationship Id="rId3" Type="http://schemas.openxmlformats.org/officeDocument/2006/relationships/image" Target="../media/image47.png"/><Relationship Id="rId7" Type="http://schemas.openxmlformats.org/officeDocument/2006/relationships/image" Target="../media/image50.png"/><Relationship Id="rId12" Type="http://schemas.openxmlformats.org/officeDocument/2006/relationships/image" Target="../media/image19.png"/><Relationship Id="rId2" Type="http://schemas.openxmlformats.org/officeDocument/2006/relationships/image" Target="../media/image13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11" Type="http://schemas.openxmlformats.org/officeDocument/2006/relationships/image" Target="../media/image18.png"/><Relationship Id="rId5" Type="http://schemas.openxmlformats.org/officeDocument/2006/relationships/image" Target="../media/image48.png"/><Relationship Id="rId15" Type="http://schemas.openxmlformats.org/officeDocument/2006/relationships/image" Target="../media/image51.png"/><Relationship Id="rId10" Type="http://schemas.openxmlformats.org/officeDocument/2006/relationships/image" Target="../media/image42.png"/><Relationship Id="rId4" Type="http://schemas.openxmlformats.org/officeDocument/2006/relationships/image" Target="../media/image40.png"/><Relationship Id="rId9" Type="http://schemas.openxmlformats.org/officeDocument/2006/relationships/image" Target="../media/image41.png"/><Relationship Id="rId1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Authentication </a:t>
            </a:r>
            <a:r>
              <a:rPr lang="de-DE" dirty="0" err="1"/>
              <a:t>methods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073304" y="2521917"/>
            <a:ext cx="3456384" cy="4178498"/>
          </a:xfrm>
        </p:spPr>
        <p:txBody>
          <a:bodyPr/>
          <a:lstStyle/>
          <a:p>
            <a:r>
              <a:rPr lang="de-DE" dirty="0"/>
              <a:t>TPM (</a:t>
            </a:r>
            <a:r>
              <a:rPr lang="de-DE" dirty="0" err="1"/>
              <a:t>Trusted</a:t>
            </a:r>
            <a:r>
              <a:rPr lang="de-DE" dirty="0"/>
              <a:t> </a:t>
            </a:r>
            <a:r>
              <a:rPr lang="de-DE" dirty="0" err="1"/>
              <a:t>Platform</a:t>
            </a:r>
            <a:r>
              <a:rPr lang="de-DE" dirty="0"/>
              <a:t> Module)</a:t>
            </a:r>
          </a:p>
          <a:p>
            <a:pPr lvl="1"/>
            <a:r>
              <a:rPr lang="de-DE" dirty="0"/>
              <a:t>Smartcard </a:t>
            </a:r>
            <a:r>
              <a:rPr lang="de-DE" dirty="0" err="1"/>
              <a:t>build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machine</a:t>
            </a:r>
            <a:r>
              <a:rPr lang="de-DE" dirty="0"/>
              <a:t>, </a:t>
            </a:r>
            <a:r>
              <a:rPr lang="de-DE" dirty="0" err="1"/>
              <a:t>soldered</a:t>
            </a:r>
            <a:r>
              <a:rPr lang="de-DE" dirty="0"/>
              <a:t> </a:t>
            </a:r>
            <a:r>
              <a:rPr lang="de-DE" dirty="0" err="1"/>
              <a:t>onto</a:t>
            </a:r>
            <a:r>
              <a:rPr lang="de-DE" dirty="0"/>
              <a:t> </a:t>
            </a:r>
            <a:r>
              <a:rPr lang="de-DE" dirty="0" err="1"/>
              <a:t>motherboard</a:t>
            </a:r>
            <a:r>
              <a:rPr lang="de-DE" dirty="0"/>
              <a:t> </a:t>
            </a:r>
          </a:p>
          <a:p>
            <a:pPr lvl="1"/>
            <a:r>
              <a:rPr lang="de-DE" dirty="0" err="1"/>
              <a:t>Adds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security</a:t>
            </a:r>
            <a:endParaRPr lang="de-DE" dirty="0"/>
          </a:p>
          <a:p>
            <a:pPr lvl="1"/>
            <a:r>
              <a:rPr lang="de-DE" dirty="0"/>
              <a:t>Basis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two-factor-authentication</a:t>
            </a: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pic>
        <p:nvPicPr>
          <p:cNvPr id="5" name="Bild 4" descr="tpm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728" y="3045677"/>
            <a:ext cx="3148648" cy="314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153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Managing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Vpn</a:t>
            </a:r>
            <a:r>
              <a:rPr lang="de-DE" dirty="0"/>
              <a:t> Client</a:t>
            </a:r>
          </a:p>
        </p:txBody>
      </p:sp>
      <p:sp>
        <p:nvSpPr>
          <p:cNvPr id="43" name="Inhaltsplatzhalter 4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spcAft>
                <a:spcPts val="600"/>
              </a:spcAft>
              <a:buNone/>
            </a:pPr>
            <a:r>
              <a:rPr lang="de-DE" b="1" dirty="0" err="1"/>
              <a:t>Full</a:t>
            </a:r>
            <a:r>
              <a:rPr lang="de-DE" b="1" dirty="0"/>
              <a:t> </a:t>
            </a:r>
            <a:r>
              <a:rPr lang="de-DE" b="1" dirty="0" err="1"/>
              <a:t>control</a:t>
            </a:r>
            <a:r>
              <a:rPr lang="de-DE" b="1" dirty="0"/>
              <a:t>, </a:t>
            </a:r>
            <a:r>
              <a:rPr lang="de-DE" b="1" dirty="0" err="1"/>
              <a:t>everywhere</a:t>
            </a:r>
            <a:r>
              <a:rPr lang="de-DE" b="1" dirty="0"/>
              <a:t> </a:t>
            </a:r>
            <a:r>
              <a:rPr lang="de-DE" b="1" dirty="0" err="1"/>
              <a:t>at</a:t>
            </a:r>
            <a:r>
              <a:rPr lang="de-DE" b="1" dirty="0"/>
              <a:t> </a:t>
            </a:r>
            <a:r>
              <a:rPr lang="de-DE" b="1" dirty="0" err="1"/>
              <a:t>any</a:t>
            </a:r>
            <a:r>
              <a:rPr lang="de-DE" b="1" dirty="0"/>
              <a:t> time</a:t>
            </a:r>
          </a:p>
          <a:p>
            <a:r>
              <a:rPr lang="de-DE" dirty="0"/>
              <a:t>Rollout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software</a:t>
            </a:r>
            <a:r>
              <a:rPr lang="de-DE" dirty="0"/>
              <a:t>, </a:t>
            </a:r>
            <a:r>
              <a:rPr lang="de-DE" dirty="0" err="1"/>
              <a:t>configurations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authentication</a:t>
            </a:r>
            <a:r>
              <a:rPr lang="de-DE" dirty="0"/>
              <a:t> </a:t>
            </a:r>
            <a:r>
              <a:rPr lang="de-DE" dirty="0" err="1"/>
              <a:t>information</a:t>
            </a:r>
            <a:endParaRPr lang="de-DE" dirty="0"/>
          </a:p>
          <a:p>
            <a:r>
              <a:rPr lang="de-DE" dirty="0" err="1"/>
              <a:t>Configuration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software</a:t>
            </a:r>
            <a:r>
              <a:rPr lang="de-DE" dirty="0"/>
              <a:t> </a:t>
            </a:r>
            <a:r>
              <a:rPr lang="de-DE" dirty="0" err="1"/>
              <a:t>updates</a:t>
            </a:r>
            <a:endParaRPr lang="de-DE" dirty="0"/>
          </a:p>
          <a:p>
            <a:r>
              <a:rPr lang="de-DE" dirty="0"/>
              <a:t>VPN Management </a:t>
            </a:r>
          </a:p>
          <a:p>
            <a:r>
              <a:rPr lang="de-DE" dirty="0"/>
              <a:t>Authentication </a:t>
            </a:r>
            <a:r>
              <a:rPr lang="de-DE" dirty="0" err="1"/>
              <a:t>management</a:t>
            </a:r>
            <a:endParaRPr lang="de-DE" dirty="0"/>
          </a:p>
        </p:txBody>
      </p:sp>
      <p:pic>
        <p:nvPicPr>
          <p:cNvPr id="44" name="Bild 43" descr="19-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80295" y="3746053"/>
            <a:ext cx="1396665" cy="1615497"/>
          </a:xfrm>
          <a:prstGeom prst="rect">
            <a:avLst/>
          </a:prstGeom>
        </p:spPr>
      </p:pic>
      <p:cxnSp>
        <p:nvCxnSpPr>
          <p:cNvPr id="45" name="Gerade Verbindung 44"/>
          <p:cNvCxnSpPr/>
          <p:nvPr/>
        </p:nvCxnSpPr>
        <p:spPr>
          <a:xfrm>
            <a:off x="2405484" y="4394125"/>
            <a:ext cx="1728192" cy="0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triangle" w="med" len="sm"/>
          </a:ln>
          <a:effectLst/>
        </p:spPr>
      </p:cxnSp>
      <p:grpSp>
        <p:nvGrpSpPr>
          <p:cNvPr id="49" name="Gruppieren 70"/>
          <p:cNvGrpSpPr/>
          <p:nvPr/>
        </p:nvGrpSpPr>
        <p:grpSpPr>
          <a:xfrm>
            <a:off x="2621508" y="4538141"/>
            <a:ext cx="1337688" cy="277469"/>
            <a:chOff x="3520963" y="4531539"/>
            <a:chExt cx="1337688" cy="277469"/>
          </a:xfrm>
        </p:grpSpPr>
        <p:pic>
          <p:nvPicPr>
            <p:cNvPr id="50" name="Bild 73" descr="24-la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flipV="1">
              <a:off x="3520963" y="4548715"/>
              <a:ext cx="435493" cy="190502"/>
            </a:xfrm>
            <a:prstGeom prst="rect">
              <a:avLst/>
            </a:prstGeom>
          </p:spPr>
        </p:pic>
        <p:pic>
          <p:nvPicPr>
            <p:cNvPr id="51" name="Bild 72" descr="24-wlan.png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107140" y="4531539"/>
              <a:ext cx="275875" cy="277469"/>
            </a:xfrm>
            <a:prstGeom prst="rect">
              <a:avLst/>
            </a:prstGeom>
          </p:spPr>
        </p:pic>
        <p:pic>
          <p:nvPicPr>
            <p:cNvPr id="52" name="Bild 71" descr="24-hotspot.png"/>
            <p:cNvPicPr>
              <a:picLocks noChangeAspect="1"/>
            </p:cNvPicPr>
            <p:nvPr/>
          </p:nvPicPr>
          <p:blipFill>
            <a:blip r:embed="rId5" cstate="print"/>
            <a:srcRect b="11674"/>
            <a:stretch>
              <a:fillRect/>
            </a:stretch>
          </p:blipFill>
          <p:spPr>
            <a:xfrm>
              <a:off x="4498651" y="4539854"/>
              <a:ext cx="360000" cy="243297"/>
            </a:xfrm>
            <a:prstGeom prst="rect">
              <a:avLst/>
            </a:prstGeom>
          </p:spPr>
        </p:pic>
      </p:grpSp>
      <p:grpSp>
        <p:nvGrpSpPr>
          <p:cNvPr id="64" name="Gruppierung 107"/>
          <p:cNvGrpSpPr/>
          <p:nvPr/>
        </p:nvGrpSpPr>
        <p:grpSpPr>
          <a:xfrm>
            <a:off x="4444323" y="3746053"/>
            <a:ext cx="1260829" cy="1931781"/>
            <a:chOff x="8654584" y="3768637"/>
            <a:chExt cx="1260829" cy="1931781"/>
          </a:xfrm>
        </p:grpSpPr>
        <p:pic>
          <p:nvPicPr>
            <p:cNvPr id="65" name="Bild 61" descr="19-15.png"/>
            <p:cNvPicPr>
              <a:picLocks noChangeAspect="1"/>
            </p:cNvPicPr>
            <p:nvPr/>
          </p:nvPicPr>
          <p:blipFill>
            <a:blip r:embed="rId6" cstate="print"/>
            <a:srcRect b="12016"/>
            <a:stretch>
              <a:fillRect/>
            </a:stretch>
          </p:blipFill>
          <p:spPr>
            <a:xfrm>
              <a:off x="8962602" y="3768637"/>
              <a:ext cx="660365" cy="1362163"/>
            </a:xfrm>
            <a:prstGeom prst="rect">
              <a:avLst/>
            </a:prstGeom>
          </p:spPr>
        </p:pic>
        <p:sp>
          <p:nvSpPr>
            <p:cNvPr id="66" name="Textfeld 65"/>
            <p:cNvSpPr txBox="1"/>
            <p:nvPr/>
          </p:nvSpPr>
          <p:spPr>
            <a:xfrm>
              <a:off x="8654584" y="5189955"/>
              <a:ext cx="1260829" cy="510463"/>
            </a:xfrm>
            <a:prstGeom prst="rect">
              <a:avLst/>
            </a:prstGeom>
            <a:solidFill>
              <a:srgbClr val="0074E4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72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VPN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Management</a:t>
              </a:r>
            </a:p>
          </p:txBody>
        </p:sp>
      </p:grpSp>
      <p:grpSp>
        <p:nvGrpSpPr>
          <p:cNvPr id="67" name="Gruppierung 105"/>
          <p:cNvGrpSpPr/>
          <p:nvPr/>
        </p:nvGrpSpPr>
        <p:grpSpPr>
          <a:xfrm>
            <a:off x="3940267" y="3314005"/>
            <a:ext cx="1043995" cy="1792472"/>
            <a:chOff x="7260037" y="3338328"/>
            <a:chExt cx="1043995" cy="1792472"/>
          </a:xfrm>
        </p:grpSpPr>
        <p:pic>
          <p:nvPicPr>
            <p:cNvPr id="68" name="Bild 84" descr="19-15.png"/>
            <p:cNvPicPr>
              <a:picLocks noChangeAspect="1"/>
            </p:cNvPicPr>
            <p:nvPr/>
          </p:nvPicPr>
          <p:blipFill>
            <a:blip r:embed="rId7" cstate="print"/>
            <a:srcRect b="12063"/>
            <a:stretch>
              <a:fillRect/>
            </a:stretch>
          </p:blipFill>
          <p:spPr>
            <a:xfrm>
              <a:off x="7454006" y="3772960"/>
              <a:ext cx="656057" cy="1357840"/>
            </a:xfrm>
            <a:prstGeom prst="rect">
              <a:avLst/>
            </a:prstGeom>
          </p:spPr>
        </p:pic>
        <p:sp>
          <p:nvSpPr>
            <p:cNvPr id="69" name="Textfeld 68"/>
            <p:cNvSpPr txBox="1"/>
            <p:nvPr/>
          </p:nvSpPr>
          <p:spPr>
            <a:xfrm>
              <a:off x="7260037" y="3338328"/>
              <a:ext cx="1043995" cy="360000"/>
            </a:xfrm>
            <a:prstGeom prst="rect">
              <a:avLst/>
            </a:prstGeom>
            <a:solidFill>
              <a:srgbClr val="C10C00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828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Gateway</a:t>
              </a:r>
            </a:p>
          </p:txBody>
        </p:sp>
      </p:grpSp>
      <p:sp>
        <p:nvSpPr>
          <p:cNvPr id="76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pic>
        <p:nvPicPr>
          <p:cNvPr id="35" name="Bild 34" descr="13_03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417120" y="3668631"/>
            <a:ext cx="1389159" cy="1493630"/>
          </a:xfrm>
          <a:prstGeom prst="rect">
            <a:avLst/>
          </a:prstGeom>
        </p:spPr>
      </p:pic>
      <p:pic>
        <p:nvPicPr>
          <p:cNvPr id="37" name="Bild 36" descr="20_NCP Secure client.png"/>
          <p:cNvPicPr>
            <a:picLocks noChangeAspect="1"/>
          </p:cNvPicPr>
          <p:nvPr/>
        </p:nvPicPr>
        <p:blipFill>
          <a:blip r:embed="rId9" cstate="print"/>
          <a:srcRect b="16740"/>
          <a:stretch>
            <a:fillRect/>
          </a:stretch>
        </p:blipFill>
        <p:spPr>
          <a:xfrm>
            <a:off x="1672704" y="4034085"/>
            <a:ext cx="685056" cy="694240"/>
          </a:xfrm>
          <a:prstGeom prst="rect">
            <a:avLst/>
          </a:prstGeom>
        </p:spPr>
      </p:pic>
      <p:pic>
        <p:nvPicPr>
          <p:cNvPr id="34" name="Bild 33" descr="35-01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" y="3360613"/>
            <a:ext cx="1619820" cy="229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585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3525133" y="2737734"/>
            <a:ext cx="3636783" cy="3636782"/>
          </a:xfrm>
          <a:prstGeom prst="ellipse">
            <a:avLst/>
          </a:prstGeom>
          <a:solidFill>
            <a:schemeClr val="accent1">
              <a:alpha val="76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Bild 5" descr="Box managem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68843" y="3175201"/>
            <a:ext cx="2739932" cy="2812035"/>
          </a:xfrm>
          <a:prstGeom prst="rect">
            <a:avLst/>
          </a:prstGeom>
        </p:spPr>
      </p:pic>
      <p:sp>
        <p:nvSpPr>
          <p:cNvPr id="7" name="Textplatzhalter 1"/>
          <p:cNvSpPr txBox="1">
            <a:spLocks/>
          </p:cNvSpPr>
          <p:nvPr/>
        </p:nvSpPr>
        <p:spPr>
          <a:xfrm>
            <a:off x="518592" y="1538301"/>
            <a:ext cx="6769100" cy="343932"/>
          </a:xfrm>
          <a:prstGeom prst="rect">
            <a:avLst/>
          </a:prstGeom>
        </p:spPr>
        <p:txBody>
          <a:bodyPr vert="horz" lIns="91438" tIns="45719" rIns="91438" bIns="45719"/>
          <a:lstStyle/>
          <a:p>
            <a:pPr marL="342890" indent="-342890" defTabSz="457187">
              <a:spcBef>
                <a:spcPct val="20000"/>
              </a:spcBef>
              <a:defRPr/>
            </a:pPr>
            <a:endParaRPr lang="de-DE" sz="1600" cap="all" dirty="0">
              <a:solidFill>
                <a:schemeClr val="accent2"/>
              </a:solidFill>
            </a:endParaRPr>
          </a:p>
        </p:txBody>
      </p:sp>
      <p:grpSp>
        <p:nvGrpSpPr>
          <p:cNvPr id="8" name="Gruppierung 7"/>
          <p:cNvGrpSpPr/>
          <p:nvPr/>
        </p:nvGrpSpPr>
        <p:grpSpPr>
          <a:xfrm>
            <a:off x="7162800" y="2514466"/>
            <a:ext cx="1575923" cy="1853161"/>
            <a:chOff x="7162800" y="2514466"/>
            <a:chExt cx="1575923" cy="1853161"/>
          </a:xfrm>
        </p:grpSpPr>
        <p:cxnSp>
          <p:nvCxnSpPr>
            <p:cNvPr id="9" name="Gerade Verbindung 8"/>
            <p:cNvCxnSpPr/>
            <p:nvPr/>
          </p:nvCxnSpPr>
          <p:spPr>
            <a:xfrm flipH="1">
              <a:off x="7162800" y="3606929"/>
              <a:ext cx="501651" cy="235728"/>
            </a:xfrm>
            <a:prstGeom prst="line">
              <a:avLst/>
            </a:prstGeom>
            <a:ln w="38100" cap="flat" cmpd="sng" algn="ctr">
              <a:solidFill>
                <a:schemeClr val="accent5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Bild 9" descr="17-0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18537" y="2514466"/>
              <a:ext cx="652840" cy="1612900"/>
            </a:xfrm>
            <a:prstGeom prst="rect">
              <a:avLst/>
            </a:prstGeom>
          </p:spPr>
        </p:pic>
        <p:sp>
          <p:nvSpPr>
            <p:cNvPr id="11" name="Textfeld 10"/>
            <p:cNvSpPr txBox="1"/>
            <p:nvPr/>
          </p:nvSpPr>
          <p:spPr>
            <a:xfrm>
              <a:off x="7440092" y="4079627"/>
              <a:ext cx="1298631" cy="28800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46800" rIns="36000" bIns="36000" rtlCol="0" anchor="ctr" anchorCtr="0">
              <a:noAutofit/>
            </a:bodyPr>
            <a:lstStyle/>
            <a:p>
              <a:pPr algn="ctr">
                <a:lnSpc>
                  <a:spcPts val="1000"/>
                </a:lnSpc>
              </a:pPr>
              <a:r>
                <a:rPr lang="de-DE" sz="1000" b="1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Endpoint Policy </a:t>
              </a:r>
            </a:p>
          </p:txBody>
        </p:sp>
      </p:grpSp>
      <p:grpSp>
        <p:nvGrpSpPr>
          <p:cNvPr id="12" name="Gruppierung 11"/>
          <p:cNvGrpSpPr/>
          <p:nvPr/>
        </p:nvGrpSpPr>
        <p:grpSpPr>
          <a:xfrm>
            <a:off x="7296150" y="3917950"/>
            <a:ext cx="2696063" cy="1853161"/>
            <a:chOff x="7296150" y="3917950"/>
            <a:chExt cx="2696063" cy="1853161"/>
          </a:xfrm>
        </p:grpSpPr>
        <p:cxnSp>
          <p:nvCxnSpPr>
            <p:cNvPr id="13" name="Gerade Verbindung 12"/>
            <p:cNvCxnSpPr>
              <a:stCxn id="15" idx="1"/>
            </p:cNvCxnSpPr>
            <p:nvPr/>
          </p:nvCxnSpPr>
          <p:spPr>
            <a:xfrm flipH="1">
              <a:off x="7296150" y="4724400"/>
              <a:ext cx="1669527" cy="0"/>
            </a:xfrm>
            <a:prstGeom prst="line">
              <a:avLst/>
            </a:prstGeom>
            <a:ln w="38100" cap="flat" cmpd="sng" algn="ctr">
              <a:solidFill>
                <a:schemeClr val="accent5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pierung 13"/>
            <p:cNvGrpSpPr/>
            <p:nvPr/>
          </p:nvGrpSpPr>
          <p:grpSpPr>
            <a:xfrm>
              <a:off x="8693582" y="3917950"/>
              <a:ext cx="1298631" cy="1853161"/>
              <a:chOff x="8693582" y="3917950"/>
              <a:chExt cx="1298631" cy="1853161"/>
            </a:xfrm>
          </p:grpSpPr>
          <p:pic>
            <p:nvPicPr>
              <p:cNvPr id="15" name="Bild 14" descr="17-03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965677" y="3917950"/>
                <a:ext cx="652840" cy="1612900"/>
              </a:xfrm>
              <a:prstGeom prst="rect">
                <a:avLst/>
              </a:prstGeom>
            </p:spPr>
          </p:pic>
          <p:sp>
            <p:nvSpPr>
              <p:cNvPr id="16" name="Textfeld 15"/>
              <p:cNvSpPr txBox="1"/>
              <p:nvPr/>
            </p:nvSpPr>
            <p:spPr>
              <a:xfrm>
                <a:off x="8693582" y="5483111"/>
                <a:ext cx="1298631" cy="2880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88900" dir="8760000" algn="tl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46800" rIns="36000" bIns="36000" rtlCol="0" anchor="ctr" anchorCtr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de-DE" sz="1000" b="1" cap="all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rPr>
                  <a:t>Software </a:t>
                </a:r>
                <a:r>
                  <a:rPr lang="de-DE" sz="1000" b="1" cap="all" dirty="0" err="1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rPr>
                  <a:t>deployment</a:t>
                </a:r>
                <a:endParaRPr lang="de-DE" sz="1000" b="1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endParaRPr>
              </a:p>
            </p:txBody>
          </p:sp>
        </p:grpSp>
      </p:grpSp>
      <p:grpSp>
        <p:nvGrpSpPr>
          <p:cNvPr id="17" name="Gruppierung 16"/>
          <p:cNvGrpSpPr/>
          <p:nvPr/>
        </p:nvGrpSpPr>
        <p:grpSpPr>
          <a:xfrm>
            <a:off x="2255000" y="4997462"/>
            <a:ext cx="1449169" cy="1811879"/>
            <a:chOff x="2255000" y="4997462"/>
            <a:chExt cx="1449169" cy="1811879"/>
          </a:xfrm>
        </p:grpSpPr>
        <p:cxnSp>
          <p:nvCxnSpPr>
            <p:cNvPr id="18" name="Gerade Verbindung 17"/>
            <p:cNvCxnSpPr>
              <a:stCxn id="19" idx="3"/>
            </p:cNvCxnSpPr>
            <p:nvPr/>
          </p:nvCxnSpPr>
          <p:spPr>
            <a:xfrm flipV="1">
              <a:off x="3242233" y="5541722"/>
              <a:ext cx="461936" cy="267476"/>
            </a:xfrm>
            <a:prstGeom prst="line">
              <a:avLst/>
            </a:prstGeom>
            <a:ln w="38100" cap="flat" cmpd="sng" algn="ctr">
              <a:solidFill>
                <a:schemeClr val="accent5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19" name="Bild 18" descr="17-03.png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46653" y="4997462"/>
              <a:ext cx="690838" cy="1623471"/>
            </a:xfrm>
            <a:prstGeom prst="rect">
              <a:avLst/>
            </a:prstGeom>
          </p:spPr>
        </p:pic>
        <p:sp>
          <p:nvSpPr>
            <p:cNvPr id="20" name="Textfeld 19"/>
            <p:cNvSpPr txBox="1"/>
            <p:nvPr/>
          </p:nvSpPr>
          <p:spPr>
            <a:xfrm>
              <a:off x="2255000" y="6521341"/>
              <a:ext cx="1298631" cy="288000"/>
            </a:xfrm>
            <a:prstGeom prst="rect">
              <a:avLst/>
            </a:prstGeom>
            <a:solidFill>
              <a:schemeClr val="accent2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43200" rIns="36000" bIns="36000" rtlCol="0" anchor="ctr" anchorCtr="0">
              <a:noAutofit/>
            </a:bodyPr>
            <a:lstStyle/>
            <a:p>
              <a:pPr algn="ctr">
                <a:lnSpc>
                  <a:spcPts val="1000"/>
                </a:lnSpc>
              </a:pPr>
              <a:r>
                <a:rPr lang="de-DE" sz="1000" b="1" cap="all" dirty="0">
                  <a:solidFill>
                    <a:schemeClr val="bg1"/>
                  </a:solidFill>
                  <a:latin typeface="+mj-lt"/>
                </a:rPr>
                <a:t>VPN Gateway</a:t>
              </a:r>
            </a:p>
          </p:txBody>
        </p:sp>
      </p:grpSp>
      <p:sp>
        <p:nvSpPr>
          <p:cNvPr id="22" name="Textplatzhalter 59"/>
          <p:cNvSpPr>
            <a:spLocks noGrp="1"/>
          </p:cNvSpPr>
          <p:nvPr>
            <p:ph type="body" sz="quarter" idx="10"/>
          </p:nvPr>
        </p:nvSpPr>
        <p:spPr>
          <a:xfrm>
            <a:off x="535532" y="1695450"/>
            <a:ext cx="8699500" cy="457200"/>
          </a:xfrm>
        </p:spPr>
        <p:txBody>
          <a:bodyPr/>
          <a:lstStyle/>
          <a:p>
            <a:r>
              <a:rPr lang="de-DE" dirty="0"/>
              <a:t>VPN Central Management -  </a:t>
            </a:r>
            <a:r>
              <a:rPr lang="de-DE" dirty="0" err="1"/>
              <a:t>the</a:t>
            </a:r>
            <a:r>
              <a:rPr lang="de-DE" dirty="0"/>
              <a:t> Single Point of Administration</a:t>
            </a:r>
          </a:p>
        </p:txBody>
      </p:sp>
      <p:grpSp>
        <p:nvGrpSpPr>
          <p:cNvPr id="24" name="Gruppierung 39"/>
          <p:cNvGrpSpPr/>
          <p:nvPr/>
        </p:nvGrpSpPr>
        <p:grpSpPr>
          <a:xfrm>
            <a:off x="7010399" y="5017407"/>
            <a:ext cx="1751728" cy="1853161"/>
            <a:chOff x="8240485" y="3917950"/>
            <a:chExt cx="1751728" cy="1853161"/>
          </a:xfrm>
        </p:grpSpPr>
        <p:cxnSp>
          <p:nvCxnSpPr>
            <p:cNvPr id="25" name="Gerade Verbindung 24"/>
            <p:cNvCxnSpPr/>
            <p:nvPr/>
          </p:nvCxnSpPr>
          <p:spPr>
            <a:xfrm flipH="1" flipV="1">
              <a:off x="8240485" y="4474029"/>
              <a:ext cx="670762" cy="250371"/>
            </a:xfrm>
            <a:prstGeom prst="line">
              <a:avLst/>
            </a:prstGeom>
            <a:ln w="38100" cap="flat" cmpd="sng" algn="ctr">
              <a:solidFill>
                <a:schemeClr val="accent5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6" name="Gruppierung 35"/>
            <p:cNvGrpSpPr/>
            <p:nvPr/>
          </p:nvGrpSpPr>
          <p:grpSpPr>
            <a:xfrm>
              <a:off x="8693582" y="3917950"/>
              <a:ext cx="1298631" cy="1853161"/>
              <a:chOff x="8693582" y="3917950"/>
              <a:chExt cx="1298631" cy="1853161"/>
            </a:xfrm>
          </p:grpSpPr>
          <p:pic>
            <p:nvPicPr>
              <p:cNvPr id="27" name="Bild 45" descr="17-03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8965677" y="3917950"/>
                <a:ext cx="652840" cy="1612900"/>
              </a:xfrm>
              <a:prstGeom prst="rect">
                <a:avLst/>
              </a:prstGeom>
            </p:spPr>
          </p:pic>
          <p:sp>
            <p:nvSpPr>
              <p:cNvPr id="28" name="Textfeld 27"/>
              <p:cNvSpPr txBox="1"/>
              <p:nvPr/>
            </p:nvSpPr>
            <p:spPr>
              <a:xfrm>
                <a:off x="8693582" y="5483111"/>
                <a:ext cx="1298631" cy="2880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88900" dir="8760000" algn="tl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46800" rIns="36000" bIns="36000" rtlCol="0" anchor="ctr" anchorCtr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de-DE" sz="1000" b="1" cap="all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rPr>
                  <a:t>RADIUS Server</a:t>
                </a:r>
              </a:p>
            </p:txBody>
          </p:sp>
        </p:grpSp>
      </p:grpSp>
      <p:grpSp>
        <p:nvGrpSpPr>
          <p:cNvPr id="29" name="Gruppierung 28"/>
          <p:cNvGrpSpPr/>
          <p:nvPr/>
        </p:nvGrpSpPr>
        <p:grpSpPr>
          <a:xfrm>
            <a:off x="432342" y="3917950"/>
            <a:ext cx="3007544" cy="1834679"/>
            <a:chOff x="432342" y="3917950"/>
            <a:chExt cx="3007544" cy="1834679"/>
          </a:xfrm>
        </p:grpSpPr>
        <p:cxnSp>
          <p:nvCxnSpPr>
            <p:cNvPr id="30" name="Gerade Verbindung 29"/>
            <p:cNvCxnSpPr>
              <a:stCxn id="32" idx="3"/>
            </p:cNvCxnSpPr>
            <p:nvPr/>
          </p:nvCxnSpPr>
          <p:spPr>
            <a:xfrm flipV="1">
              <a:off x="1323712" y="4528457"/>
              <a:ext cx="2116174" cy="195943"/>
            </a:xfrm>
            <a:prstGeom prst="line">
              <a:avLst/>
            </a:prstGeom>
            <a:ln w="38100" cap="flat" cmpd="sng" algn="ctr">
              <a:solidFill>
                <a:schemeClr val="accent5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1" name="Gruppierung 30"/>
            <p:cNvGrpSpPr/>
            <p:nvPr/>
          </p:nvGrpSpPr>
          <p:grpSpPr>
            <a:xfrm>
              <a:off x="432342" y="3917950"/>
              <a:ext cx="1156971" cy="1834679"/>
              <a:chOff x="432342" y="3917950"/>
              <a:chExt cx="1156971" cy="1834679"/>
            </a:xfrm>
          </p:grpSpPr>
          <p:pic>
            <p:nvPicPr>
              <p:cNvPr id="32" name="Bild 31" descr="17-03.png"/>
              <p:cNvPicPr>
                <a:picLocks noChangeAspect="1"/>
              </p:cNvPicPr>
              <p:nvPr/>
            </p:nvPicPr>
            <p:blipFill>
              <a:blip r:embed="rId3" cstate="print"/>
              <a:stretch>
                <a:fillRect/>
              </a:stretch>
            </p:blipFill>
            <p:spPr>
              <a:xfrm>
                <a:off x="670872" y="3917950"/>
                <a:ext cx="652840" cy="1612900"/>
              </a:xfrm>
              <a:prstGeom prst="rect">
                <a:avLst/>
              </a:prstGeom>
            </p:spPr>
          </p:pic>
          <p:sp>
            <p:nvSpPr>
              <p:cNvPr id="33" name="Textfeld 32"/>
              <p:cNvSpPr txBox="1"/>
              <p:nvPr/>
            </p:nvSpPr>
            <p:spPr>
              <a:xfrm>
                <a:off x="432342" y="5464629"/>
                <a:ext cx="1156971" cy="28800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50800" dist="88900" dir="8760000" algn="tl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46800" rIns="36000" bIns="36000" rtlCol="0" anchor="ctr" anchorCtr="0">
                <a:noAutofit/>
              </a:bodyPr>
              <a:lstStyle/>
              <a:p>
                <a:pPr algn="ctr">
                  <a:lnSpc>
                    <a:spcPts val="1000"/>
                  </a:lnSpc>
                </a:pPr>
                <a:r>
                  <a:rPr lang="de-DE" sz="1000" b="1" cap="all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rPr>
                  <a:t>Certification </a:t>
                </a:r>
                <a:br>
                  <a:rPr lang="de-DE" sz="1000" b="1" cap="all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rPr>
                </a:br>
                <a:r>
                  <a:rPr lang="de-DE" sz="1000" b="1" cap="all" dirty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j-lt"/>
                  </a:rPr>
                  <a:t>Authority (CA)</a:t>
                </a:r>
              </a:p>
            </p:txBody>
          </p:sp>
        </p:grpSp>
      </p:grpSp>
      <p:grpSp>
        <p:nvGrpSpPr>
          <p:cNvPr id="34" name="Gruppierung 33"/>
          <p:cNvGrpSpPr/>
          <p:nvPr/>
        </p:nvGrpSpPr>
        <p:grpSpPr>
          <a:xfrm>
            <a:off x="1661638" y="2578229"/>
            <a:ext cx="1963306" cy="1853161"/>
            <a:chOff x="1618094" y="2654431"/>
            <a:chExt cx="1963306" cy="1853161"/>
          </a:xfrm>
        </p:grpSpPr>
        <p:cxnSp>
          <p:nvCxnSpPr>
            <p:cNvPr id="35" name="Gerade Verbindung 34"/>
            <p:cNvCxnSpPr>
              <a:stCxn id="36" idx="3"/>
            </p:cNvCxnSpPr>
            <p:nvPr/>
          </p:nvCxnSpPr>
          <p:spPr>
            <a:xfrm>
              <a:off x="2699209" y="3460881"/>
              <a:ext cx="882191" cy="304669"/>
            </a:xfrm>
            <a:prstGeom prst="line">
              <a:avLst/>
            </a:prstGeom>
            <a:ln w="38100" cap="flat" cmpd="sng" algn="ctr">
              <a:solidFill>
                <a:schemeClr val="accent5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pic>
          <p:nvPicPr>
            <p:cNvPr id="36" name="Bild 35" descr="17-03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09239" y="2654431"/>
              <a:ext cx="652840" cy="1612900"/>
            </a:xfrm>
            <a:prstGeom prst="rect">
              <a:avLst/>
            </a:prstGeom>
          </p:spPr>
        </p:pic>
        <p:sp>
          <p:nvSpPr>
            <p:cNvPr id="37" name="Textfeld 36"/>
            <p:cNvSpPr txBox="1"/>
            <p:nvPr/>
          </p:nvSpPr>
          <p:spPr>
            <a:xfrm>
              <a:off x="1618094" y="4219592"/>
              <a:ext cx="1298631" cy="288000"/>
            </a:xfrm>
            <a:prstGeom prst="rect">
              <a:avLst/>
            </a:prstGeom>
            <a:solidFill>
              <a:schemeClr val="bg1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46800" rIns="36000" bIns="36000" rtlCol="0" anchor="ctr" anchorCtr="0">
              <a:noAutofit/>
            </a:bodyPr>
            <a:lstStyle/>
            <a:p>
              <a:pPr algn="ctr">
                <a:lnSpc>
                  <a:spcPts val="1000"/>
                </a:lnSpc>
              </a:pPr>
              <a:r>
                <a:rPr lang="de-DE" sz="1000" b="1" cap="all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USER </a:t>
              </a:r>
              <a:r>
                <a:rPr lang="de-DE" sz="1000" b="1" cap="all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+mj-lt"/>
                </a:rPr>
                <a:t>directory</a:t>
              </a:r>
              <a:endParaRPr lang="de-DE" sz="1000" b="1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39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</p:spTree>
    <p:extLst>
      <p:ext uri="{BB962C8B-B14F-4D97-AF65-F5344CB8AC3E}">
        <p14:creationId xmlns:p14="http://schemas.microsoft.com/office/powerpoint/2010/main" val="228925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2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Summary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145312" y="2593925"/>
            <a:ext cx="3240360" cy="4178498"/>
          </a:xfrm>
        </p:spPr>
        <p:txBody>
          <a:bodyPr/>
          <a:lstStyle/>
          <a:p>
            <a:r>
              <a:rPr lang="de-DE" dirty="0"/>
              <a:t>VPN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been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basis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securing</a:t>
            </a:r>
            <a:r>
              <a:rPr lang="de-DE" dirty="0"/>
              <a:t> </a:t>
            </a:r>
            <a:r>
              <a:rPr lang="de-DE" dirty="0" err="1"/>
              <a:t>IoT</a:t>
            </a:r>
            <a:r>
              <a:rPr lang="de-DE" dirty="0"/>
              <a:t> </a:t>
            </a:r>
            <a:r>
              <a:rPr lang="de-DE" dirty="0" err="1"/>
              <a:t>environments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some</a:t>
            </a:r>
            <a:r>
              <a:rPr lang="de-DE" dirty="0"/>
              <a:t> time</a:t>
            </a:r>
          </a:p>
          <a:p>
            <a:r>
              <a:rPr lang="de-DE" dirty="0" err="1"/>
              <a:t>Automatic</a:t>
            </a:r>
            <a:r>
              <a:rPr lang="de-DE" dirty="0"/>
              <a:t>, </a:t>
            </a:r>
            <a:r>
              <a:rPr lang="de-DE" dirty="0" err="1"/>
              <a:t>always</a:t>
            </a:r>
            <a:r>
              <a:rPr lang="de-DE" dirty="0"/>
              <a:t>-on vs. </a:t>
            </a:r>
            <a:r>
              <a:rPr lang="de-DE" dirty="0" err="1"/>
              <a:t>connection</a:t>
            </a:r>
            <a:r>
              <a:rPr lang="de-DE" dirty="0"/>
              <a:t> on </a:t>
            </a:r>
            <a:r>
              <a:rPr lang="de-DE" dirty="0" err="1"/>
              <a:t>demand</a:t>
            </a:r>
            <a:r>
              <a:rPr lang="de-DE" dirty="0"/>
              <a:t> </a:t>
            </a:r>
            <a:r>
              <a:rPr lang="de-DE" dirty="0" err="1"/>
              <a:t>is</a:t>
            </a:r>
            <a:r>
              <a:rPr lang="de-DE" dirty="0"/>
              <a:t> </a:t>
            </a:r>
            <a:r>
              <a:rPr lang="de-DE" dirty="0" err="1"/>
              <a:t>based</a:t>
            </a:r>
            <a:r>
              <a:rPr lang="de-DE" dirty="0"/>
              <a:t> on </a:t>
            </a:r>
            <a:r>
              <a:rPr lang="de-DE" dirty="0" err="1"/>
              <a:t>application</a:t>
            </a:r>
            <a:r>
              <a:rPr lang="de-DE" dirty="0"/>
              <a:t> type</a:t>
            </a:r>
          </a:p>
          <a:p>
            <a:r>
              <a:rPr lang="de-DE" dirty="0" err="1"/>
              <a:t>Consider</a:t>
            </a:r>
            <a:r>
              <a:rPr lang="de-DE" dirty="0"/>
              <a:t> </a:t>
            </a:r>
            <a:r>
              <a:rPr lang="de-DE" dirty="0" err="1"/>
              <a:t>resources</a:t>
            </a:r>
            <a:r>
              <a:rPr lang="de-DE" dirty="0"/>
              <a:t>, </a:t>
            </a:r>
            <a:r>
              <a:rPr lang="de-DE" dirty="0" err="1"/>
              <a:t>flexibility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security</a:t>
            </a:r>
            <a:r>
              <a:rPr lang="de-DE" dirty="0"/>
              <a:t> </a:t>
            </a:r>
            <a:r>
              <a:rPr lang="de-DE" dirty="0" err="1"/>
              <a:t>when</a:t>
            </a:r>
            <a:r>
              <a:rPr lang="de-DE" dirty="0"/>
              <a:t> </a:t>
            </a:r>
            <a:r>
              <a:rPr lang="de-DE" dirty="0" err="1"/>
              <a:t>selecting</a:t>
            </a:r>
            <a:r>
              <a:rPr lang="de-DE" dirty="0"/>
              <a:t> </a:t>
            </a:r>
            <a:r>
              <a:rPr lang="de-DE" dirty="0" err="1"/>
              <a:t>authentication</a:t>
            </a:r>
            <a:r>
              <a:rPr lang="de-DE" dirty="0"/>
              <a:t> </a:t>
            </a:r>
            <a:r>
              <a:rPr lang="de-DE" dirty="0" err="1"/>
              <a:t>method</a:t>
            </a:r>
            <a:r>
              <a:rPr lang="de-DE" dirty="0"/>
              <a:t>(s)</a:t>
            </a:r>
          </a:p>
          <a:p>
            <a:r>
              <a:rPr lang="de-DE" dirty="0"/>
              <a:t>Look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solutions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enable</a:t>
            </a:r>
            <a:r>
              <a:rPr lang="de-DE" dirty="0"/>
              <a:t> </a:t>
            </a:r>
            <a:r>
              <a:rPr lang="de-DE" dirty="0" err="1"/>
              <a:t>automatic</a:t>
            </a:r>
            <a:r>
              <a:rPr lang="de-DE" dirty="0"/>
              <a:t> </a:t>
            </a:r>
            <a:r>
              <a:rPr lang="de-DE" dirty="0" err="1"/>
              <a:t>rollout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VPN </a:t>
            </a:r>
            <a:r>
              <a:rPr lang="de-DE" dirty="0" err="1"/>
              <a:t>configurations</a:t>
            </a:r>
            <a:r>
              <a:rPr lang="de-DE" dirty="0"/>
              <a:t>, </a:t>
            </a:r>
            <a:r>
              <a:rPr lang="de-DE" dirty="0" err="1"/>
              <a:t>certificates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updates</a:t>
            </a:r>
            <a:endParaRPr lang="de-DE" dirty="0"/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2818" y="2105143"/>
            <a:ext cx="5590381" cy="4813182"/>
          </a:xfrm>
          <a:prstGeom prst="rect">
            <a:avLst/>
          </a:prstGeom>
        </p:spPr>
      </p:pic>
      <p:sp>
        <p:nvSpPr>
          <p:cNvPr id="10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</p:spTree>
    <p:extLst>
      <p:ext uri="{BB962C8B-B14F-4D97-AF65-F5344CB8AC3E}">
        <p14:creationId xmlns:p14="http://schemas.microsoft.com/office/powerpoint/2010/main" val="40579223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Scenario</a:t>
            </a:r>
          </a:p>
        </p:txBody>
      </p:sp>
      <p:sp>
        <p:nvSpPr>
          <p:cNvPr id="6" name="Textplatzhalter 98"/>
          <p:cNvSpPr>
            <a:spLocks noGrp="1"/>
          </p:cNvSpPr>
          <p:nvPr>
            <p:ph type="body" sz="quarter" idx="10"/>
          </p:nvPr>
        </p:nvSpPr>
        <p:spPr>
          <a:xfrm>
            <a:off x="535532" y="1695450"/>
            <a:ext cx="8699500" cy="457200"/>
          </a:xfrm>
        </p:spPr>
        <p:txBody>
          <a:bodyPr/>
          <a:lstStyle/>
          <a:p>
            <a:pPr defTabSz="457187">
              <a:lnSpc>
                <a:spcPts val="2399"/>
              </a:lnSpc>
            </a:pPr>
            <a:r>
              <a:rPr lang="de-DE" kern="0" spc="50" dirty="0"/>
              <a:t>Fleet Management – </a:t>
            </a:r>
            <a:r>
              <a:rPr lang="de-DE" kern="0" spc="50" dirty="0" err="1"/>
              <a:t>Connected</a:t>
            </a:r>
            <a:r>
              <a:rPr lang="de-DE" kern="0" spc="50" dirty="0"/>
              <a:t>  Cars</a:t>
            </a:r>
          </a:p>
        </p:txBody>
      </p:sp>
      <p:sp>
        <p:nvSpPr>
          <p:cNvPr id="7" name="Textplatzhalter 8"/>
          <p:cNvSpPr txBox="1">
            <a:spLocks/>
          </p:cNvSpPr>
          <p:nvPr/>
        </p:nvSpPr>
        <p:spPr>
          <a:xfrm>
            <a:off x="531291" y="2073278"/>
            <a:ext cx="6545784" cy="360893"/>
          </a:xfrm>
          <a:prstGeom prst="rect">
            <a:avLst/>
          </a:prstGeom>
        </p:spPr>
        <p:txBody>
          <a:bodyPr vert="horz" lIns="91438" tIns="45719" rIns="91438" bIns="45719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cap="all">
                <a:solidFill>
                  <a:schemeClr val="accent2"/>
                </a:solidFill>
              </a:defRPr>
            </a:lvl1pPr>
          </a:lstStyle>
          <a:p>
            <a:pPr lvl="0">
              <a:defRPr/>
            </a:pP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Operational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information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for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10,000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vehicles</a:t>
            </a:r>
            <a:endParaRPr lang="de-DE" sz="1200" b="1" cap="none" dirty="0">
              <a:solidFill>
                <a:schemeClr val="bg1">
                  <a:lumMod val="50000"/>
                </a:schemeClr>
              </a:solidFill>
            </a:endParaRPr>
          </a:p>
        </p:txBody>
      </p:sp>
      <p:grpSp>
        <p:nvGrpSpPr>
          <p:cNvPr id="8" name="Gruppieren 92"/>
          <p:cNvGrpSpPr/>
          <p:nvPr/>
        </p:nvGrpSpPr>
        <p:grpSpPr>
          <a:xfrm>
            <a:off x="736600" y="4415252"/>
            <a:ext cx="2790680" cy="1449909"/>
            <a:chOff x="457200" y="4282731"/>
            <a:chExt cx="2790680" cy="1449909"/>
          </a:xfrm>
        </p:grpSpPr>
        <p:grpSp>
          <p:nvGrpSpPr>
            <p:cNvPr id="9" name="Gruppieren 73"/>
            <p:cNvGrpSpPr/>
            <p:nvPr/>
          </p:nvGrpSpPr>
          <p:grpSpPr>
            <a:xfrm>
              <a:off x="457200" y="4282731"/>
              <a:ext cx="2790680" cy="960311"/>
              <a:chOff x="457200" y="4282731"/>
              <a:chExt cx="2790680" cy="960311"/>
            </a:xfrm>
          </p:grpSpPr>
          <p:pic>
            <p:nvPicPr>
              <p:cNvPr id="11" name="Bild 10" descr="43-1.png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57200" y="4282731"/>
                <a:ext cx="2790680" cy="960311"/>
              </a:xfrm>
              <a:prstGeom prst="rect">
                <a:avLst/>
              </a:prstGeom>
            </p:spPr>
          </p:pic>
          <p:pic>
            <p:nvPicPr>
              <p:cNvPr id="12" name="Bild 11" descr="43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626724" y="4695825"/>
                <a:ext cx="308293" cy="307196"/>
              </a:xfrm>
              <a:prstGeom prst="rect">
                <a:avLst/>
              </a:prstGeom>
            </p:spPr>
          </p:pic>
        </p:grpSp>
        <p:sp>
          <p:nvSpPr>
            <p:cNvPr id="10" name="Textfeld 9"/>
            <p:cNvSpPr txBox="1"/>
            <p:nvPr/>
          </p:nvSpPr>
          <p:spPr>
            <a:xfrm>
              <a:off x="890373" y="5372640"/>
              <a:ext cx="1893957" cy="360000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432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Onboard Unit </a:t>
              </a: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with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endParaRPr>
            </a:p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T Remote Gateway</a:t>
              </a:r>
            </a:p>
          </p:txBody>
        </p:sp>
      </p:grpSp>
      <p:pic>
        <p:nvPicPr>
          <p:cNvPr id="13" name="Bild 12" descr="schatten puzzle.png"/>
          <p:cNvPicPr>
            <a:picLocks noChangeAspect="1"/>
          </p:cNvPicPr>
          <p:nvPr/>
        </p:nvPicPr>
        <p:blipFill>
          <a:blip r:embed="rId4">
            <a:alphaModFix amt="18000"/>
          </a:blip>
          <a:stretch>
            <a:fillRect/>
          </a:stretch>
        </p:blipFill>
        <p:spPr>
          <a:xfrm>
            <a:off x="843633" y="4987634"/>
            <a:ext cx="2859142" cy="694269"/>
          </a:xfrm>
          <a:prstGeom prst="rect">
            <a:avLst/>
          </a:prstGeom>
        </p:spPr>
      </p:pic>
      <p:pic>
        <p:nvPicPr>
          <p:cNvPr id="14" name="Bild 13" descr="19-1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5051" y="3097981"/>
            <a:ext cx="2755900" cy="3187700"/>
          </a:xfrm>
          <a:prstGeom prst="rect">
            <a:avLst/>
          </a:prstGeom>
        </p:spPr>
      </p:pic>
      <p:cxnSp>
        <p:nvCxnSpPr>
          <p:cNvPr id="15" name="Gerade Verbindung 14"/>
          <p:cNvCxnSpPr/>
          <p:nvPr/>
        </p:nvCxnSpPr>
        <p:spPr>
          <a:xfrm>
            <a:off x="3000230" y="3829894"/>
            <a:ext cx="3888000" cy="1588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triangle" w="med" len="sm"/>
          </a:ln>
          <a:effectLst/>
        </p:spPr>
      </p:cxnSp>
      <p:sp>
        <p:nvSpPr>
          <p:cNvPr id="16" name="Rechteck 15"/>
          <p:cNvSpPr/>
          <p:nvPr/>
        </p:nvSpPr>
        <p:spPr>
          <a:xfrm>
            <a:off x="3345157" y="3780924"/>
            <a:ext cx="108000" cy="90000"/>
          </a:xfrm>
          <a:prstGeom prst="rect">
            <a:avLst/>
          </a:prstGeom>
          <a:gradFill rotWithShape="1">
            <a:gsLst>
              <a:gs pos="0">
                <a:sysClr val="window" lastClr="FFFFFF">
                  <a:alpha val="0"/>
                </a:sysClr>
              </a:gs>
              <a:gs pos="100000">
                <a:sysClr val="window" lastClr="FFFFFF">
                  <a:alpha val="0"/>
                </a:sysClr>
              </a:gs>
              <a:gs pos="50000">
                <a:sysClr val="window" lastClr="FFFFFF">
                  <a:alpha val="85000"/>
                </a:sysClr>
              </a:gs>
            </a:gsLst>
            <a:lin ang="10800000" scaled="0"/>
          </a:gradFill>
          <a:ln w="9525" cap="flat" cmpd="sng" algn="ctr">
            <a:noFill/>
            <a:prstDash val="solid"/>
          </a:ln>
          <a:effectLst>
            <a:outerShdw blurRad="50800" dist="38100" dir="2700000" rotWithShape="0">
              <a:srgbClr val="0074E4">
                <a:alpha val="43000"/>
              </a:srgbClr>
            </a:outerShdw>
          </a:effectLst>
        </p:spPr>
      </p:sp>
      <p:grpSp>
        <p:nvGrpSpPr>
          <p:cNvPr id="17" name="Gruppierung 16"/>
          <p:cNvGrpSpPr/>
          <p:nvPr/>
        </p:nvGrpSpPr>
        <p:grpSpPr>
          <a:xfrm>
            <a:off x="7255220" y="3865609"/>
            <a:ext cx="1260829" cy="1681138"/>
            <a:chOff x="8606959" y="3768638"/>
            <a:chExt cx="1260829" cy="1681138"/>
          </a:xfrm>
        </p:grpSpPr>
        <p:pic>
          <p:nvPicPr>
            <p:cNvPr id="18" name="Bild 17" descr="19-15.png"/>
            <p:cNvPicPr>
              <a:picLocks noChangeAspect="1"/>
            </p:cNvPicPr>
            <p:nvPr/>
          </p:nvPicPr>
          <p:blipFill>
            <a:blip r:embed="rId6"/>
            <a:srcRect b="12016"/>
            <a:stretch>
              <a:fillRect/>
            </a:stretch>
          </p:blipFill>
          <p:spPr>
            <a:xfrm>
              <a:off x="8962602" y="3768638"/>
              <a:ext cx="540000" cy="1113880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/>
          </p:nvSpPr>
          <p:spPr>
            <a:xfrm>
              <a:off x="8606959" y="4945297"/>
              <a:ext cx="1260829" cy="504479"/>
            </a:xfrm>
            <a:prstGeom prst="rect">
              <a:avLst/>
            </a:prstGeom>
            <a:solidFill>
              <a:srgbClr val="0074E4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72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Management</a:t>
              </a:r>
            </a:p>
          </p:txBody>
        </p:sp>
      </p:grpSp>
      <p:grpSp>
        <p:nvGrpSpPr>
          <p:cNvPr id="20" name="Gruppierung 19"/>
          <p:cNvGrpSpPr/>
          <p:nvPr/>
        </p:nvGrpSpPr>
        <p:grpSpPr>
          <a:xfrm>
            <a:off x="6759424" y="3194279"/>
            <a:ext cx="1043995" cy="1552271"/>
            <a:chOff x="7193362" y="3338328"/>
            <a:chExt cx="1043995" cy="1552271"/>
          </a:xfrm>
        </p:grpSpPr>
        <p:pic>
          <p:nvPicPr>
            <p:cNvPr id="21" name="Bild 20" descr="19-15.png"/>
            <p:cNvPicPr>
              <a:picLocks noChangeAspect="1"/>
            </p:cNvPicPr>
            <p:nvPr/>
          </p:nvPicPr>
          <p:blipFill>
            <a:blip r:embed="rId7"/>
            <a:srcRect b="12063"/>
            <a:stretch>
              <a:fillRect/>
            </a:stretch>
          </p:blipFill>
          <p:spPr>
            <a:xfrm>
              <a:off x="7454006" y="3772962"/>
              <a:ext cx="540000" cy="1117637"/>
            </a:xfrm>
            <a:prstGeom prst="rect">
              <a:avLst/>
            </a:prstGeom>
          </p:spPr>
        </p:pic>
        <p:sp>
          <p:nvSpPr>
            <p:cNvPr id="22" name="Textfeld 21"/>
            <p:cNvSpPr txBox="1"/>
            <p:nvPr/>
          </p:nvSpPr>
          <p:spPr>
            <a:xfrm>
              <a:off x="7193362" y="3338328"/>
              <a:ext cx="1043995" cy="360000"/>
            </a:xfrm>
            <a:prstGeom prst="rect">
              <a:avLst/>
            </a:prstGeom>
            <a:solidFill>
              <a:srgbClr val="C10C00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828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</a:rPr>
                <a:t> </a:t>
              </a:r>
              <a:b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</a:b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Gateway</a:t>
              </a:r>
            </a:p>
          </p:txBody>
        </p:sp>
      </p:grpSp>
      <p:grpSp>
        <p:nvGrpSpPr>
          <p:cNvPr id="23" name="Gruppieren 93"/>
          <p:cNvGrpSpPr/>
          <p:nvPr/>
        </p:nvGrpSpPr>
        <p:grpSpPr>
          <a:xfrm>
            <a:off x="2078597" y="3096258"/>
            <a:ext cx="1008000" cy="1132013"/>
            <a:chOff x="1732522" y="2992312"/>
            <a:chExt cx="1008000" cy="1132013"/>
          </a:xfrm>
        </p:grpSpPr>
        <p:pic>
          <p:nvPicPr>
            <p:cNvPr id="24" name="Bild 23" descr="43-3.png"/>
            <p:cNvPicPr>
              <a:picLocks noChangeAspect="1"/>
            </p:cNvPicPr>
            <p:nvPr/>
          </p:nvPicPr>
          <p:blipFill>
            <a:blip r:embed="rId8"/>
            <a:srcRect b="10133"/>
            <a:stretch>
              <a:fillRect/>
            </a:stretch>
          </p:blipFill>
          <p:spPr>
            <a:xfrm>
              <a:off x="2028253" y="3467100"/>
              <a:ext cx="423590" cy="657225"/>
            </a:xfrm>
            <a:prstGeom prst="rect">
              <a:avLst/>
            </a:prstGeom>
          </p:spPr>
        </p:pic>
        <p:sp>
          <p:nvSpPr>
            <p:cNvPr id="25" name="Textfeld 24"/>
            <p:cNvSpPr txBox="1"/>
            <p:nvPr/>
          </p:nvSpPr>
          <p:spPr>
            <a:xfrm>
              <a:off x="1732522" y="2992312"/>
              <a:ext cx="1008000" cy="360000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720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NCP Secure</a:t>
              </a:r>
            </a:p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Client</a:t>
              </a:r>
            </a:p>
          </p:txBody>
        </p:sp>
        <p:pic>
          <p:nvPicPr>
            <p:cNvPr id="26" name="Bild 75" descr="20_NCP Secure client.png"/>
            <p:cNvPicPr>
              <a:picLocks noChangeAspect="1"/>
            </p:cNvPicPr>
            <p:nvPr/>
          </p:nvPicPr>
          <p:blipFill>
            <a:blip r:embed="rId9"/>
            <a:srcRect b="16740"/>
            <a:stretch>
              <a:fillRect/>
            </a:stretch>
          </p:blipFill>
          <p:spPr>
            <a:xfrm>
              <a:off x="2205251" y="3533827"/>
              <a:ext cx="165011" cy="167223"/>
            </a:xfrm>
            <a:prstGeom prst="rect">
              <a:avLst/>
            </a:prstGeom>
          </p:spPr>
        </p:pic>
      </p:grpSp>
      <p:grpSp>
        <p:nvGrpSpPr>
          <p:cNvPr id="27" name="Gruppierung 55"/>
          <p:cNvGrpSpPr/>
          <p:nvPr/>
        </p:nvGrpSpPr>
        <p:grpSpPr>
          <a:xfrm>
            <a:off x="8999885" y="4129537"/>
            <a:ext cx="1152000" cy="2408795"/>
            <a:chOff x="8167076" y="3425296"/>
            <a:chExt cx="1194224" cy="2378159"/>
          </a:xfrm>
        </p:grpSpPr>
        <p:pic>
          <p:nvPicPr>
            <p:cNvPr id="28" name="Bild 10" descr="19_19.png"/>
            <p:cNvPicPr>
              <a:picLocks noChangeAspect="1"/>
            </p:cNvPicPr>
            <p:nvPr/>
          </p:nvPicPr>
          <p:blipFill>
            <a:blip r:embed="rId10"/>
            <a:srcRect r="47154"/>
            <a:stretch>
              <a:fillRect/>
            </a:stretch>
          </p:blipFill>
          <p:spPr>
            <a:xfrm>
              <a:off x="8277218" y="3425296"/>
              <a:ext cx="1020130" cy="2133600"/>
            </a:xfrm>
            <a:prstGeom prst="rect">
              <a:avLst/>
            </a:prstGeom>
          </p:spPr>
        </p:pic>
        <p:sp>
          <p:nvSpPr>
            <p:cNvPr id="29" name="Textfeld 28"/>
            <p:cNvSpPr txBox="1"/>
            <p:nvPr/>
          </p:nvSpPr>
          <p:spPr>
            <a:xfrm>
              <a:off x="8167076" y="5462231"/>
              <a:ext cx="1194224" cy="341224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90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Data Center</a:t>
              </a:r>
            </a:p>
          </p:txBody>
        </p:sp>
      </p:grpSp>
      <p:pic>
        <p:nvPicPr>
          <p:cNvPr id="30" name="Bild 72" descr="24-wlan.png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>
            <a:off x="5205690" y="4244960"/>
            <a:ext cx="436285" cy="421461"/>
          </a:xfrm>
          <a:prstGeom prst="rect">
            <a:avLst/>
          </a:prstGeom>
        </p:spPr>
      </p:pic>
      <p:cxnSp>
        <p:nvCxnSpPr>
          <p:cNvPr id="31" name="Gerade Verbindung 30"/>
          <p:cNvCxnSpPr/>
          <p:nvPr/>
        </p:nvCxnSpPr>
        <p:spPr>
          <a:xfrm rot="10800000">
            <a:off x="2664390" y="4962543"/>
            <a:ext cx="4212000" cy="1588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triangle" w="med" len="sm"/>
          </a:ln>
          <a:effectLst/>
        </p:spPr>
      </p:cxnSp>
      <p:pic>
        <p:nvPicPr>
          <p:cNvPr id="32" name="Bild 71" descr="24-hotspot.png"/>
          <p:cNvPicPr>
            <a:picLocks noChangeAspect="1"/>
          </p:cNvPicPr>
          <p:nvPr/>
        </p:nvPicPr>
        <p:blipFill>
          <a:blip r:embed="rId12"/>
          <a:srcRect b="11674"/>
          <a:stretch>
            <a:fillRect/>
          </a:stretch>
        </p:blipFill>
        <p:spPr>
          <a:xfrm>
            <a:off x="4425626" y="4243750"/>
            <a:ext cx="597224" cy="403621"/>
          </a:xfrm>
          <a:prstGeom prst="rect">
            <a:avLst/>
          </a:prstGeom>
        </p:spPr>
      </p:pic>
      <p:pic>
        <p:nvPicPr>
          <p:cNvPr id="33" name="Picture 2" descr="P:\Infos\NCP Power Point Präsentationen\BilderIconsScreenshots\Bilder - Elemente\cloud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969437" y="2918501"/>
            <a:ext cx="1183429" cy="1056752"/>
          </a:xfrm>
          <a:prstGeom prst="rect">
            <a:avLst/>
          </a:prstGeom>
          <a:noFill/>
        </p:spPr>
      </p:pic>
      <p:pic>
        <p:nvPicPr>
          <p:cNvPr id="34" name="Picture 3" descr="P:\Infos\NCP Power Point Präsentationen\BilderIconsScreenshots\Bilder - Elemente\43_Icon01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ysClr val="window" lastClr="FFFFFF">
                <a:tint val="45000"/>
                <a:satMod val="400000"/>
              </a:sysClr>
            </a:duotone>
            <a:lum bright="40000"/>
          </a:blip>
          <a:srcRect/>
          <a:stretch>
            <a:fillRect/>
          </a:stretch>
        </p:blipFill>
        <p:spPr bwMode="auto">
          <a:xfrm>
            <a:off x="9286668" y="3199562"/>
            <a:ext cx="535916" cy="516339"/>
          </a:xfrm>
          <a:prstGeom prst="rect">
            <a:avLst/>
          </a:prstGeom>
          <a:noFill/>
        </p:spPr>
      </p:pic>
      <p:grpSp>
        <p:nvGrpSpPr>
          <p:cNvPr id="35" name="Gruppieren 56"/>
          <p:cNvGrpSpPr/>
          <p:nvPr/>
        </p:nvGrpSpPr>
        <p:grpSpPr>
          <a:xfrm>
            <a:off x="3857513" y="6414935"/>
            <a:ext cx="2668439" cy="272387"/>
            <a:chOff x="3682888" y="6291939"/>
            <a:chExt cx="2668439" cy="272387"/>
          </a:xfrm>
        </p:grpSpPr>
        <p:grpSp>
          <p:nvGrpSpPr>
            <p:cNvPr id="36" name="Gruppierung 85"/>
            <p:cNvGrpSpPr/>
            <p:nvPr/>
          </p:nvGrpSpPr>
          <p:grpSpPr>
            <a:xfrm>
              <a:off x="3682888" y="6296066"/>
              <a:ext cx="1263959" cy="252000"/>
              <a:chOff x="9281680" y="2509267"/>
              <a:chExt cx="1263959" cy="252000"/>
            </a:xfrm>
          </p:grpSpPr>
          <p:pic>
            <p:nvPicPr>
              <p:cNvPr id="40" name="Bild 73" descr="24-lan.png"/>
              <p:cNvPicPr>
                <a:picLocks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 flipV="1">
                <a:off x="9281680" y="2543091"/>
                <a:ext cx="435493" cy="190502"/>
              </a:xfrm>
              <a:prstGeom prst="rect">
                <a:avLst/>
              </a:prstGeom>
            </p:spPr>
          </p:pic>
          <p:sp>
            <p:nvSpPr>
              <p:cNvPr id="41" name="Textfeld 40"/>
              <p:cNvSpPr txBox="1"/>
              <p:nvPr/>
            </p:nvSpPr>
            <p:spPr>
              <a:xfrm>
                <a:off x="9825639" y="2509267"/>
                <a:ext cx="720000" cy="252000"/>
              </a:xfrm>
              <a:prstGeom prst="rect">
                <a:avLst/>
              </a:prstGeom>
              <a:solidFill>
                <a:srgbClr val="0074E4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lan</a:t>
                </a:r>
              </a:p>
            </p:txBody>
          </p:sp>
        </p:grpSp>
        <p:grpSp>
          <p:nvGrpSpPr>
            <p:cNvPr id="37" name="Gruppieren 69"/>
            <p:cNvGrpSpPr/>
            <p:nvPr/>
          </p:nvGrpSpPr>
          <p:grpSpPr>
            <a:xfrm>
              <a:off x="5146351" y="6291939"/>
              <a:ext cx="1204976" cy="272387"/>
              <a:chOff x="5127301" y="6291939"/>
              <a:chExt cx="1204976" cy="272387"/>
            </a:xfrm>
          </p:grpSpPr>
          <p:sp>
            <p:nvSpPr>
              <p:cNvPr id="38" name="Textfeld 37"/>
              <p:cNvSpPr txBox="1"/>
              <p:nvPr/>
            </p:nvSpPr>
            <p:spPr>
              <a:xfrm>
                <a:off x="5612277" y="6291939"/>
                <a:ext cx="720000" cy="252000"/>
              </a:xfrm>
              <a:prstGeom prst="rect">
                <a:avLst/>
              </a:prstGeom>
              <a:solidFill>
                <a:srgbClr val="C10C00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Wifi</a:t>
                </a:r>
                <a:endPara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pic>
            <p:nvPicPr>
              <p:cNvPr id="39" name="Bild 71" descr="24-hotspot.png"/>
              <p:cNvPicPr>
                <a:picLocks noChangeAspect="1"/>
              </p:cNvPicPr>
              <p:nvPr/>
            </p:nvPicPr>
            <p:blipFill>
              <a:blip r:embed="rId12"/>
              <a:srcRect b="11674"/>
              <a:stretch>
                <a:fillRect/>
              </a:stretch>
            </p:blipFill>
            <p:spPr>
              <a:xfrm>
                <a:off x="5127301" y="6321029"/>
                <a:ext cx="360000" cy="243297"/>
              </a:xfrm>
              <a:prstGeom prst="rect">
                <a:avLst/>
              </a:prstGeom>
            </p:spPr>
          </p:pic>
        </p:grpSp>
      </p:grpSp>
      <p:sp>
        <p:nvSpPr>
          <p:cNvPr id="42" name="Rechteck 41"/>
          <p:cNvSpPr/>
          <p:nvPr/>
        </p:nvSpPr>
        <p:spPr>
          <a:xfrm>
            <a:off x="2824457" y="4919123"/>
            <a:ext cx="108000" cy="90000"/>
          </a:xfrm>
          <a:prstGeom prst="rect">
            <a:avLst/>
          </a:prstGeom>
          <a:gradFill rotWithShape="1">
            <a:gsLst>
              <a:gs pos="0">
                <a:sysClr val="window" lastClr="FFFFFF">
                  <a:alpha val="0"/>
                </a:sysClr>
              </a:gs>
              <a:gs pos="100000">
                <a:sysClr val="window" lastClr="FFFFFF">
                  <a:alpha val="0"/>
                </a:sysClr>
              </a:gs>
              <a:gs pos="50000">
                <a:sysClr val="window" lastClr="FFFFFF">
                  <a:alpha val="85000"/>
                </a:sysClr>
              </a:gs>
            </a:gsLst>
            <a:lin ang="10800000" scaled="0"/>
          </a:gradFill>
          <a:ln w="9525" cap="flat" cmpd="sng" algn="ctr">
            <a:noFill/>
            <a:prstDash val="solid"/>
          </a:ln>
          <a:effectLst>
            <a:outerShdw blurRad="50800" dist="38100" dir="2700000" rotWithShape="0">
              <a:srgbClr val="0074E4">
                <a:alpha val="43000"/>
              </a:srgbClr>
            </a:outerShdw>
          </a:effectLst>
        </p:spPr>
      </p:sp>
    </p:spTree>
    <p:extLst>
      <p:ext uri="{BB962C8B-B14F-4D97-AF65-F5344CB8AC3E}">
        <p14:creationId xmlns:p14="http://schemas.microsoft.com/office/powerpoint/2010/main" val="960476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0" presetClass="path" presetSubtype="0" repeatCount="5000" accel="50000" decel="50000" fill="remove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1 -1.87238E-6 L 0.30645 -0.0016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3" y="-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5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612 -0.00042 L -2.99287E-6 -3.63636E-6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Scenario</a:t>
            </a:r>
          </a:p>
        </p:txBody>
      </p:sp>
      <p:sp>
        <p:nvSpPr>
          <p:cNvPr id="6" name="Textplatzhalter 62"/>
          <p:cNvSpPr>
            <a:spLocks noGrp="1"/>
          </p:cNvSpPr>
          <p:nvPr>
            <p:ph type="body" sz="quarter" idx="10"/>
          </p:nvPr>
        </p:nvSpPr>
        <p:spPr>
          <a:xfrm>
            <a:off x="535532" y="1695450"/>
            <a:ext cx="8699500" cy="457200"/>
          </a:xfrm>
        </p:spPr>
        <p:txBody>
          <a:bodyPr/>
          <a:lstStyle/>
          <a:p>
            <a:pPr defTabSz="457187">
              <a:lnSpc>
                <a:spcPts val="2399"/>
              </a:lnSpc>
            </a:pPr>
            <a:r>
              <a:rPr lang="de-DE" kern="0" spc="50" dirty="0" err="1"/>
              <a:t>Tramway</a:t>
            </a:r>
            <a:r>
              <a:rPr lang="de-DE" kern="0" spc="50" dirty="0"/>
              <a:t>-Information </a:t>
            </a:r>
            <a:r>
              <a:rPr lang="de-DE" kern="0" spc="50" dirty="0" err="1"/>
              <a:t>system</a:t>
            </a:r>
            <a:endParaRPr lang="de-DE" kern="0" spc="50" dirty="0"/>
          </a:p>
        </p:txBody>
      </p:sp>
      <p:sp>
        <p:nvSpPr>
          <p:cNvPr id="7" name="Textplatzhalter 8"/>
          <p:cNvSpPr txBox="1">
            <a:spLocks/>
          </p:cNvSpPr>
          <p:nvPr/>
        </p:nvSpPr>
        <p:spPr>
          <a:xfrm>
            <a:off x="531291" y="2073278"/>
            <a:ext cx="6545784" cy="360893"/>
          </a:xfrm>
          <a:prstGeom prst="rect">
            <a:avLst/>
          </a:prstGeom>
        </p:spPr>
        <p:txBody>
          <a:bodyPr vert="horz" lIns="91438" tIns="45719" rIns="91438" bIns="45719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cap="all">
                <a:solidFill>
                  <a:schemeClr val="accent2"/>
                </a:solidFill>
              </a:defRPr>
            </a:lvl1pPr>
          </a:lstStyle>
          <a:p>
            <a:pPr lvl="0">
              <a:defRPr/>
            </a:pP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Information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directly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on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info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displays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and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ticket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vending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machines</a:t>
            </a:r>
            <a:endParaRPr lang="de-DE" sz="1200" b="1" cap="none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" name="Bild 7" descr="19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21" y="3037946"/>
            <a:ext cx="2755900" cy="3187700"/>
          </a:xfrm>
          <a:prstGeom prst="rect">
            <a:avLst/>
          </a:prstGeom>
        </p:spPr>
      </p:pic>
      <p:grpSp>
        <p:nvGrpSpPr>
          <p:cNvPr id="9" name="Gruppierung 8"/>
          <p:cNvGrpSpPr/>
          <p:nvPr/>
        </p:nvGrpSpPr>
        <p:grpSpPr>
          <a:xfrm>
            <a:off x="4170363" y="4541043"/>
            <a:ext cx="2360637" cy="409607"/>
            <a:chOff x="4170363" y="4541043"/>
            <a:chExt cx="2360637" cy="409607"/>
          </a:xfrm>
        </p:grpSpPr>
        <p:cxnSp>
          <p:nvCxnSpPr>
            <p:cNvPr id="10" name="Gerade Verbindung 9"/>
            <p:cNvCxnSpPr/>
            <p:nvPr/>
          </p:nvCxnSpPr>
          <p:spPr>
            <a:xfrm>
              <a:off x="4191000" y="4582351"/>
              <a:ext cx="2340000" cy="1588"/>
            </a:xfrm>
            <a:prstGeom prst="line">
              <a:avLst/>
            </a:prstGeom>
            <a:noFill/>
            <a:ln w="85725" cap="flat" cmpd="sng" algn="ctr">
              <a:solidFill>
                <a:srgbClr val="0074E4"/>
              </a:solidFill>
              <a:prstDash val="sysDot"/>
              <a:round/>
              <a:headEnd type="none" w="med" len="sm"/>
              <a:tailEnd type="triangle" w="med" len="sm"/>
            </a:ln>
            <a:effectLst/>
          </p:spPr>
        </p:cxnSp>
        <p:cxnSp>
          <p:nvCxnSpPr>
            <p:cNvPr id="11" name="Gerade Verbindung 10"/>
            <p:cNvCxnSpPr/>
            <p:nvPr/>
          </p:nvCxnSpPr>
          <p:spPr>
            <a:xfrm rot="5400000">
              <a:off x="3966353" y="4745053"/>
              <a:ext cx="409607" cy="1588"/>
            </a:xfrm>
            <a:prstGeom prst="line">
              <a:avLst/>
            </a:prstGeom>
            <a:noFill/>
            <a:ln w="85725" cap="flat" cmpd="sng" algn="ctr">
              <a:solidFill>
                <a:srgbClr val="0074E4"/>
              </a:solidFill>
              <a:prstDash val="solid"/>
              <a:round/>
              <a:headEnd type="none" w="med" len="sm"/>
              <a:tailEnd type="triangle" w="med" len="sm"/>
            </a:ln>
            <a:effectLst/>
          </p:spPr>
        </p:cxnSp>
      </p:grpSp>
      <p:pic>
        <p:nvPicPr>
          <p:cNvPr id="12" name="Bild 11" descr="44-0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1563" y="3149600"/>
            <a:ext cx="2316162" cy="1390650"/>
          </a:xfrm>
          <a:prstGeom prst="rect">
            <a:avLst/>
          </a:prstGeom>
        </p:spPr>
      </p:pic>
      <p:cxnSp>
        <p:nvCxnSpPr>
          <p:cNvPr id="13" name="Gerade Verbindung 12"/>
          <p:cNvCxnSpPr/>
          <p:nvPr/>
        </p:nvCxnSpPr>
        <p:spPr>
          <a:xfrm rot="10800000" flipH="1" flipV="1">
            <a:off x="3420174" y="3956081"/>
            <a:ext cx="3060000" cy="2382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triangle" w="med" len="sm"/>
          </a:ln>
          <a:effectLst/>
        </p:spPr>
      </p:cxnSp>
      <p:sp>
        <p:nvSpPr>
          <p:cNvPr id="14" name="Rechteck 13"/>
          <p:cNvSpPr/>
          <p:nvPr/>
        </p:nvSpPr>
        <p:spPr>
          <a:xfrm>
            <a:off x="3655391" y="3911081"/>
            <a:ext cx="108000" cy="90000"/>
          </a:xfrm>
          <a:prstGeom prst="rect">
            <a:avLst/>
          </a:prstGeom>
          <a:gradFill rotWithShape="1">
            <a:gsLst>
              <a:gs pos="0">
                <a:sysClr val="window" lastClr="FFFFFF">
                  <a:alpha val="0"/>
                </a:sysClr>
              </a:gs>
              <a:gs pos="100000">
                <a:sysClr val="window" lastClr="FFFFFF">
                  <a:alpha val="0"/>
                </a:sysClr>
              </a:gs>
              <a:gs pos="50000">
                <a:sysClr val="window" lastClr="FFFFFF">
                  <a:alpha val="85000"/>
                </a:sysClr>
              </a:gs>
            </a:gsLst>
            <a:lin ang="10800000" scaled="0"/>
          </a:gradFill>
          <a:ln w="9525" cap="flat" cmpd="sng" algn="ctr">
            <a:noFill/>
            <a:prstDash val="solid"/>
          </a:ln>
          <a:effectLst>
            <a:outerShdw blurRad="50800" dist="38100" dir="2700000" rotWithShape="0">
              <a:srgbClr val="0074E4">
                <a:alpha val="43000"/>
              </a:srgbClr>
            </a:outerShdw>
          </a:effectLst>
        </p:spPr>
      </p:sp>
      <p:sp>
        <p:nvSpPr>
          <p:cNvPr id="15" name="Rechteck 14"/>
          <p:cNvSpPr/>
          <p:nvPr/>
        </p:nvSpPr>
        <p:spPr>
          <a:xfrm>
            <a:off x="4362353" y="4533381"/>
            <a:ext cx="108000" cy="90000"/>
          </a:xfrm>
          <a:prstGeom prst="rect">
            <a:avLst/>
          </a:prstGeom>
          <a:gradFill rotWithShape="1">
            <a:gsLst>
              <a:gs pos="0">
                <a:sysClr val="window" lastClr="FFFFFF">
                  <a:alpha val="0"/>
                </a:sysClr>
              </a:gs>
              <a:gs pos="100000">
                <a:sysClr val="window" lastClr="FFFFFF">
                  <a:alpha val="0"/>
                </a:sysClr>
              </a:gs>
              <a:gs pos="50000">
                <a:sysClr val="window" lastClr="FFFFFF">
                  <a:alpha val="85000"/>
                </a:sysClr>
              </a:gs>
            </a:gsLst>
            <a:lin ang="10800000" scaled="0"/>
          </a:gradFill>
          <a:ln w="9525" cap="flat" cmpd="sng" algn="ctr">
            <a:noFill/>
            <a:prstDash val="solid"/>
          </a:ln>
          <a:effectLst>
            <a:outerShdw blurRad="50800" dist="38100" dir="2700000" rotWithShape="0">
              <a:srgbClr val="0074E4">
                <a:alpha val="43000"/>
              </a:srgbClr>
            </a:outerShdw>
          </a:effectLst>
        </p:spPr>
      </p:sp>
      <p:pic>
        <p:nvPicPr>
          <p:cNvPr id="16" name="Bild 15" descr="44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413" y="4387850"/>
            <a:ext cx="1071562" cy="1073150"/>
          </a:xfrm>
          <a:prstGeom prst="rect">
            <a:avLst/>
          </a:prstGeom>
        </p:spPr>
      </p:pic>
      <p:pic>
        <p:nvPicPr>
          <p:cNvPr id="17" name="Bild 16" descr="44-0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46475" y="5189538"/>
            <a:ext cx="2738438" cy="1019175"/>
          </a:xfrm>
          <a:prstGeom prst="rect">
            <a:avLst/>
          </a:prstGeom>
        </p:spPr>
      </p:pic>
      <p:sp>
        <p:nvSpPr>
          <p:cNvPr id="18" name="Textfeld 17"/>
          <p:cNvSpPr txBox="1"/>
          <p:nvPr/>
        </p:nvSpPr>
        <p:spPr>
          <a:xfrm>
            <a:off x="296793" y="5267326"/>
            <a:ext cx="1223999" cy="288000"/>
          </a:xfrm>
          <a:prstGeom prst="rect">
            <a:avLst/>
          </a:prstGeom>
          <a:solidFill>
            <a:sysClr val="window" lastClr="FFFFFF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36000" tIns="54000" rIns="36000" bIns="3600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Info </a:t>
            </a:r>
            <a:r>
              <a:rPr kumimoji="0" lang="de-DE" sz="1400" b="0" i="0" u="none" strike="noStrike" kern="0" cap="all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display</a:t>
            </a:r>
            <a:endParaRPr kumimoji="0" lang="de-DE" sz="1400" b="0" i="0" u="none" strike="noStrike" kern="0" cap="all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cxnSp>
        <p:nvCxnSpPr>
          <p:cNvPr id="19" name="Gerade Verbindung 18"/>
          <p:cNvCxnSpPr/>
          <p:nvPr/>
        </p:nvCxnSpPr>
        <p:spPr>
          <a:xfrm rot="5400000" flipH="1" flipV="1">
            <a:off x="1366454" y="4269669"/>
            <a:ext cx="210814" cy="59827"/>
          </a:xfrm>
          <a:prstGeom prst="line">
            <a:avLst/>
          </a:prstGeom>
          <a:noFill/>
          <a:ln w="25400" cap="flat" cmpd="sng" algn="ctr">
            <a:solidFill>
              <a:srgbClr val="1F497D"/>
            </a:solidFill>
            <a:prstDash val="solid"/>
          </a:ln>
          <a:effectLst/>
        </p:spPr>
      </p:cxnSp>
      <p:pic>
        <p:nvPicPr>
          <p:cNvPr id="20" name="Bild 19" descr="44-0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26217" y="5446183"/>
            <a:ext cx="1090612" cy="1092200"/>
          </a:xfrm>
          <a:prstGeom prst="rect">
            <a:avLst/>
          </a:prstGeom>
        </p:spPr>
      </p:pic>
      <p:sp>
        <p:nvSpPr>
          <p:cNvPr id="21" name="Textfeld 20"/>
          <p:cNvSpPr txBox="1"/>
          <p:nvPr/>
        </p:nvSpPr>
        <p:spPr>
          <a:xfrm>
            <a:off x="1285970" y="5901266"/>
            <a:ext cx="1560913" cy="369687"/>
          </a:xfrm>
          <a:prstGeom prst="rect">
            <a:avLst/>
          </a:prstGeom>
          <a:solidFill>
            <a:sysClr val="window" lastClr="FFFFFF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36000" tIns="72000" rIns="36000" bIns="3600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Ticket </a:t>
            </a:r>
            <a:r>
              <a:rPr kumimoji="0" lang="de-DE" sz="1400" b="0" i="0" u="none" strike="noStrike" kern="0" cap="all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Vending</a:t>
            </a:r>
            <a:b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</a:br>
            <a:r>
              <a:rPr kumimoji="0" lang="de-DE" sz="1400" b="0" i="0" u="none" strike="noStrike" kern="0" cap="all" spc="0" normalizeH="0" baseline="0" noProof="0" dirty="0" err="1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Machine</a:t>
            </a:r>
            <a:endParaRPr kumimoji="0" lang="de-DE" sz="1400" b="0" i="0" u="none" strike="noStrike" kern="0" cap="all" spc="0" normalizeH="0" baseline="0" noProof="0" dirty="0">
              <a:ln>
                <a:noFill/>
              </a:ln>
              <a:solidFill>
                <a:srgbClr val="000000">
                  <a:lumMod val="50000"/>
                  <a:lumOff val="50000"/>
                </a:srgb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1880973" y="4362990"/>
            <a:ext cx="1893957" cy="252000"/>
          </a:xfrm>
          <a:prstGeom prst="rect">
            <a:avLst/>
          </a:prstGeom>
          <a:solidFill>
            <a:sysClr val="window" lastClr="FFFFFF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36000" tIns="43200" rIns="36000" bIns="3600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II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o</a:t>
            </a: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T Remote Gateway</a:t>
            </a:r>
          </a:p>
        </p:txBody>
      </p:sp>
      <p:sp>
        <p:nvSpPr>
          <p:cNvPr id="23" name="Textfeld 22"/>
          <p:cNvSpPr txBox="1"/>
          <p:nvPr/>
        </p:nvSpPr>
        <p:spPr>
          <a:xfrm>
            <a:off x="5519523" y="5725065"/>
            <a:ext cx="1893957" cy="252000"/>
          </a:xfrm>
          <a:prstGeom prst="rect">
            <a:avLst/>
          </a:prstGeom>
          <a:solidFill>
            <a:sysClr val="window" lastClr="FFFFFF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36000" tIns="43200" rIns="36000" bIns="3600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II</a:t>
            </a:r>
            <a:r>
              <a:rPr kumimoji="0" lang="de-DE" sz="1400" b="0" i="0" u="none" strike="noStrike" kern="0" cap="none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o</a:t>
            </a: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T Remote Gateway</a:t>
            </a:r>
          </a:p>
        </p:txBody>
      </p:sp>
      <p:grpSp>
        <p:nvGrpSpPr>
          <p:cNvPr id="24" name="Gruppierung 107"/>
          <p:cNvGrpSpPr/>
          <p:nvPr/>
        </p:nvGrpSpPr>
        <p:grpSpPr>
          <a:xfrm>
            <a:off x="6966295" y="3523537"/>
            <a:ext cx="1260829" cy="1928789"/>
            <a:chOff x="8654584" y="3768637"/>
            <a:chExt cx="1260829" cy="1928789"/>
          </a:xfrm>
        </p:grpSpPr>
        <p:pic>
          <p:nvPicPr>
            <p:cNvPr id="25" name="Bild 61" descr="19-15.png"/>
            <p:cNvPicPr>
              <a:picLocks noChangeAspect="1"/>
            </p:cNvPicPr>
            <p:nvPr/>
          </p:nvPicPr>
          <p:blipFill>
            <a:blip r:embed="rId7"/>
            <a:srcRect b="12016"/>
            <a:stretch>
              <a:fillRect/>
            </a:stretch>
          </p:blipFill>
          <p:spPr>
            <a:xfrm>
              <a:off x="8962602" y="3768637"/>
              <a:ext cx="660365" cy="1362163"/>
            </a:xfrm>
            <a:prstGeom prst="rect">
              <a:avLst/>
            </a:prstGeom>
          </p:spPr>
        </p:pic>
        <p:sp>
          <p:nvSpPr>
            <p:cNvPr id="26" name="Textfeld 25"/>
            <p:cNvSpPr txBox="1"/>
            <p:nvPr/>
          </p:nvSpPr>
          <p:spPr>
            <a:xfrm>
              <a:off x="8654584" y="5192947"/>
              <a:ext cx="1260829" cy="504479"/>
            </a:xfrm>
            <a:prstGeom prst="rect">
              <a:avLst/>
            </a:prstGeom>
            <a:solidFill>
              <a:srgbClr val="0074E4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72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Management</a:t>
              </a:r>
            </a:p>
          </p:txBody>
        </p:sp>
      </p:grpSp>
      <p:grpSp>
        <p:nvGrpSpPr>
          <p:cNvPr id="27" name="Gruppierung 105"/>
          <p:cNvGrpSpPr/>
          <p:nvPr/>
        </p:nvGrpSpPr>
        <p:grpSpPr>
          <a:xfrm>
            <a:off x="6422874" y="3090333"/>
            <a:ext cx="1043995" cy="1792472"/>
            <a:chOff x="7260037" y="3338328"/>
            <a:chExt cx="1043995" cy="1792472"/>
          </a:xfrm>
        </p:grpSpPr>
        <p:pic>
          <p:nvPicPr>
            <p:cNvPr id="28" name="Bild 84" descr="19-15.png"/>
            <p:cNvPicPr>
              <a:picLocks noChangeAspect="1"/>
            </p:cNvPicPr>
            <p:nvPr/>
          </p:nvPicPr>
          <p:blipFill>
            <a:blip r:embed="rId8"/>
            <a:srcRect b="12063"/>
            <a:stretch>
              <a:fillRect/>
            </a:stretch>
          </p:blipFill>
          <p:spPr>
            <a:xfrm>
              <a:off x="7454006" y="3772960"/>
              <a:ext cx="656057" cy="1357840"/>
            </a:xfrm>
            <a:prstGeom prst="rect">
              <a:avLst/>
            </a:prstGeom>
          </p:spPr>
        </p:pic>
        <p:sp>
          <p:nvSpPr>
            <p:cNvPr id="29" name="Textfeld 28"/>
            <p:cNvSpPr txBox="1"/>
            <p:nvPr/>
          </p:nvSpPr>
          <p:spPr>
            <a:xfrm>
              <a:off x="7260037" y="3338328"/>
              <a:ext cx="1043995" cy="360000"/>
            </a:xfrm>
            <a:prstGeom prst="rect">
              <a:avLst/>
            </a:prstGeom>
            <a:solidFill>
              <a:srgbClr val="C10C00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828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</a:rPr>
                <a:t> </a:t>
              </a:r>
              <a:b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</a:b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Gateway</a:t>
              </a:r>
            </a:p>
          </p:txBody>
        </p:sp>
      </p:grpSp>
      <p:pic>
        <p:nvPicPr>
          <p:cNvPr id="30" name="Bild 72" descr="24-wlan.png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4678640" y="3512364"/>
            <a:ext cx="275875" cy="277469"/>
          </a:xfrm>
          <a:prstGeom prst="rect">
            <a:avLst/>
          </a:prstGeom>
        </p:spPr>
      </p:pic>
      <p:pic>
        <p:nvPicPr>
          <p:cNvPr id="31" name="Bild 71" descr="24-hotspot.png"/>
          <p:cNvPicPr>
            <a:picLocks noChangeAspect="1"/>
          </p:cNvPicPr>
          <p:nvPr/>
        </p:nvPicPr>
        <p:blipFill>
          <a:blip r:embed="rId10"/>
          <a:srcRect b="11674"/>
          <a:stretch>
            <a:fillRect/>
          </a:stretch>
        </p:blipFill>
        <p:spPr>
          <a:xfrm>
            <a:off x="5127301" y="3549254"/>
            <a:ext cx="360000" cy="243297"/>
          </a:xfrm>
          <a:prstGeom prst="rect">
            <a:avLst/>
          </a:prstGeom>
        </p:spPr>
      </p:pic>
      <p:pic>
        <p:nvPicPr>
          <p:cNvPr id="32" name="Bild 31" descr="24-lan.png"/>
          <p:cNvPicPr>
            <a:picLocks/>
          </p:cNvPicPr>
          <p:nvPr/>
        </p:nvPicPr>
        <p:blipFill>
          <a:blip r:embed="rId11"/>
          <a:stretch>
            <a:fillRect/>
          </a:stretch>
        </p:blipFill>
        <p:spPr>
          <a:xfrm flipV="1">
            <a:off x="4492513" y="4748740"/>
            <a:ext cx="435493" cy="190502"/>
          </a:xfrm>
          <a:prstGeom prst="rect">
            <a:avLst/>
          </a:prstGeom>
        </p:spPr>
      </p:pic>
      <p:pic>
        <p:nvPicPr>
          <p:cNvPr id="33" name="Bild 72" descr="24-wlan.png"/>
          <p:cNvPicPr>
            <a:picLocks/>
          </p:cNvPicPr>
          <p:nvPr/>
        </p:nvPicPr>
        <p:blipFill>
          <a:blip r:embed="rId9"/>
          <a:stretch>
            <a:fillRect/>
          </a:stretch>
        </p:blipFill>
        <p:spPr>
          <a:xfrm>
            <a:off x="5078690" y="4731564"/>
            <a:ext cx="275875" cy="277469"/>
          </a:xfrm>
          <a:prstGeom prst="rect">
            <a:avLst/>
          </a:prstGeom>
        </p:spPr>
      </p:pic>
      <p:pic>
        <p:nvPicPr>
          <p:cNvPr id="34" name="Bild 71" descr="24-hotspot.png"/>
          <p:cNvPicPr>
            <a:picLocks noChangeAspect="1"/>
          </p:cNvPicPr>
          <p:nvPr/>
        </p:nvPicPr>
        <p:blipFill>
          <a:blip r:embed="rId10"/>
          <a:srcRect b="11674"/>
          <a:stretch>
            <a:fillRect/>
          </a:stretch>
        </p:blipFill>
        <p:spPr>
          <a:xfrm>
            <a:off x="5470201" y="4739879"/>
            <a:ext cx="360000" cy="243297"/>
          </a:xfrm>
          <a:prstGeom prst="rect">
            <a:avLst/>
          </a:prstGeom>
        </p:spPr>
      </p:pic>
      <p:grpSp>
        <p:nvGrpSpPr>
          <p:cNvPr id="35" name="Gruppierung 55"/>
          <p:cNvGrpSpPr/>
          <p:nvPr/>
        </p:nvGrpSpPr>
        <p:grpSpPr>
          <a:xfrm>
            <a:off x="8596660" y="4063691"/>
            <a:ext cx="1152000" cy="2408795"/>
            <a:chOff x="8167076" y="3425296"/>
            <a:chExt cx="1194224" cy="2378159"/>
          </a:xfrm>
        </p:grpSpPr>
        <p:pic>
          <p:nvPicPr>
            <p:cNvPr id="36" name="Bild 10" descr="19_19.png"/>
            <p:cNvPicPr>
              <a:picLocks noChangeAspect="1"/>
            </p:cNvPicPr>
            <p:nvPr/>
          </p:nvPicPr>
          <p:blipFill>
            <a:blip r:embed="rId12"/>
            <a:srcRect r="47154"/>
            <a:stretch>
              <a:fillRect/>
            </a:stretch>
          </p:blipFill>
          <p:spPr>
            <a:xfrm>
              <a:off x="8277218" y="3425296"/>
              <a:ext cx="1020130" cy="2133600"/>
            </a:xfrm>
            <a:prstGeom prst="rect">
              <a:avLst/>
            </a:prstGeom>
          </p:spPr>
        </p:pic>
        <p:sp>
          <p:nvSpPr>
            <p:cNvPr id="37" name="Textfeld 36"/>
            <p:cNvSpPr txBox="1"/>
            <p:nvPr/>
          </p:nvSpPr>
          <p:spPr>
            <a:xfrm>
              <a:off x="8167076" y="5462231"/>
              <a:ext cx="1194224" cy="341224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90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Data Center</a:t>
              </a:r>
            </a:p>
          </p:txBody>
        </p:sp>
      </p:grpSp>
      <p:pic>
        <p:nvPicPr>
          <p:cNvPr id="38" name="Picture 2" descr="P:\Infos\NCP Power Point Präsentationen\BilderIconsScreenshots\Bilder - Elemente\cloud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566212" y="2852655"/>
            <a:ext cx="1183429" cy="1056752"/>
          </a:xfrm>
          <a:prstGeom prst="rect">
            <a:avLst/>
          </a:prstGeom>
          <a:noFill/>
        </p:spPr>
      </p:pic>
      <p:pic>
        <p:nvPicPr>
          <p:cNvPr id="39" name="Picture 3" descr="P:\Infos\NCP Power Point Präsentationen\BilderIconsScreenshots\Bilder - Elemente\43_Icon01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ysClr val="window" lastClr="FFFFFF">
                <a:tint val="45000"/>
                <a:satMod val="400000"/>
              </a:sysClr>
            </a:duotone>
            <a:lum bright="40000"/>
          </a:blip>
          <a:srcRect/>
          <a:stretch>
            <a:fillRect/>
          </a:stretch>
        </p:blipFill>
        <p:spPr bwMode="auto">
          <a:xfrm>
            <a:off x="8883443" y="3133716"/>
            <a:ext cx="535916" cy="516339"/>
          </a:xfrm>
          <a:prstGeom prst="rect">
            <a:avLst/>
          </a:prstGeom>
          <a:noFill/>
        </p:spPr>
      </p:pic>
      <p:grpSp>
        <p:nvGrpSpPr>
          <p:cNvPr id="40" name="Gruppieren 77"/>
          <p:cNvGrpSpPr/>
          <p:nvPr/>
        </p:nvGrpSpPr>
        <p:grpSpPr>
          <a:xfrm>
            <a:off x="3940063" y="6490001"/>
            <a:ext cx="3992414" cy="281157"/>
            <a:chOff x="3682888" y="6289976"/>
            <a:chExt cx="3992414" cy="281157"/>
          </a:xfrm>
        </p:grpSpPr>
        <p:grpSp>
          <p:nvGrpSpPr>
            <p:cNvPr id="41" name="Gruppierung 85"/>
            <p:cNvGrpSpPr/>
            <p:nvPr/>
          </p:nvGrpSpPr>
          <p:grpSpPr>
            <a:xfrm>
              <a:off x="3682888" y="6296066"/>
              <a:ext cx="1263959" cy="252000"/>
              <a:chOff x="9281680" y="2509267"/>
              <a:chExt cx="1263959" cy="252000"/>
            </a:xfrm>
          </p:grpSpPr>
          <p:pic>
            <p:nvPicPr>
              <p:cNvPr id="48" name="Bild 73" descr="24-lan.png"/>
              <p:cNvPicPr>
                <a:picLocks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 flipV="1">
                <a:off x="9281680" y="2543091"/>
                <a:ext cx="435493" cy="190502"/>
              </a:xfrm>
              <a:prstGeom prst="rect">
                <a:avLst/>
              </a:prstGeom>
            </p:spPr>
          </p:pic>
          <p:sp>
            <p:nvSpPr>
              <p:cNvPr id="49" name="Textfeld 48"/>
              <p:cNvSpPr txBox="1"/>
              <p:nvPr/>
            </p:nvSpPr>
            <p:spPr>
              <a:xfrm>
                <a:off x="9825639" y="2509267"/>
                <a:ext cx="720000" cy="252000"/>
              </a:xfrm>
              <a:prstGeom prst="rect">
                <a:avLst/>
              </a:prstGeom>
              <a:solidFill>
                <a:srgbClr val="0074E4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lan</a:t>
                </a:r>
              </a:p>
            </p:txBody>
          </p:sp>
        </p:grpSp>
        <p:grpSp>
          <p:nvGrpSpPr>
            <p:cNvPr id="42" name="Gruppierung 55"/>
            <p:cNvGrpSpPr/>
            <p:nvPr/>
          </p:nvGrpSpPr>
          <p:grpSpPr>
            <a:xfrm>
              <a:off x="5126315" y="6289976"/>
              <a:ext cx="1137686" cy="281157"/>
              <a:chOff x="6629840" y="2527843"/>
              <a:chExt cx="1137686" cy="281157"/>
            </a:xfrm>
          </p:grpSpPr>
          <p:pic>
            <p:nvPicPr>
              <p:cNvPr id="46" name="Bild 72" descr="24-wlan.png"/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29840" y="2531531"/>
                <a:ext cx="275875" cy="277469"/>
              </a:xfrm>
              <a:prstGeom prst="rect">
                <a:avLst/>
              </a:prstGeom>
            </p:spPr>
          </p:pic>
          <p:sp>
            <p:nvSpPr>
              <p:cNvPr id="47" name="Textfeld 46"/>
              <p:cNvSpPr txBox="1"/>
              <p:nvPr/>
            </p:nvSpPr>
            <p:spPr>
              <a:xfrm>
                <a:off x="7047526" y="2527843"/>
                <a:ext cx="720000" cy="252000"/>
              </a:xfrm>
              <a:prstGeom prst="rect">
                <a:avLst/>
              </a:prstGeom>
              <a:solidFill>
                <a:srgbClr val="2BB79C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3G/4G</a:t>
                </a:r>
              </a:p>
            </p:txBody>
          </p:sp>
        </p:grpSp>
        <p:grpSp>
          <p:nvGrpSpPr>
            <p:cNvPr id="43" name="Gruppieren 69"/>
            <p:cNvGrpSpPr/>
            <p:nvPr/>
          </p:nvGrpSpPr>
          <p:grpSpPr>
            <a:xfrm>
              <a:off x="6470326" y="6291939"/>
              <a:ext cx="1204976" cy="272387"/>
              <a:chOff x="6451276" y="6291939"/>
              <a:chExt cx="1204976" cy="272387"/>
            </a:xfrm>
          </p:grpSpPr>
          <p:sp>
            <p:nvSpPr>
              <p:cNvPr id="44" name="Textfeld 43"/>
              <p:cNvSpPr txBox="1"/>
              <p:nvPr/>
            </p:nvSpPr>
            <p:spPr>
              <a:xfrm>
                <a:off x="6936252" y="6291939"/>
                <a:ext cx="720000" cy="252000"/>
              </a:xfrm>
              <a:prstGeom prst="rect">
                <a:avLst/>
              </a:prstGeom>
              <a:solidFill>
                <a:srgbClr val="C10C00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wifi</a:t>
                </a:r>
                <a:endPara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pic>
            <p:nvPicPr>
              <p:cNvPr id="45" name="Bild 71" descr="24-hotspot.png"/>
              <p:cNvPicPr>
                <a:picLocks noChangeAspect="1"/>
              </p:cNvPicPr>
              <p:nvPr/>
            </p:nvPicPr>
            <p:blipFill>
              <a:blip r:embed="rId10"/>
              <a:srcRect b="11674"/>
              <a:stretch>
                <a:fillRect/>
              </a:stretch>
            </p:blipFill>
            <p:spPr>
              <a:xfrm>
                <a:off x="6451276" y="6321029"/>
                <a:ext cx="360000" cy="243297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21861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5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3945 0.00126 L -0.00891 1.5953E-7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400" y="-100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500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228 0.00126 L 0.17944 -3.6356E-6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00" y="-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"/>
          <p:cNvSpPr txBox="1">
            <a:spLocks/>
          </p:cNvSpPr>
          <p:nvPr/>
        </p:nvSpPr>
        <p:spPr>
          <a:xfrm>
            <a:off x="518592" y="1538301"/>
            <a:ext cx="6769100" cy="343932"/>
          </a:xfrm>
          <a:prstGeom prst="rect">
            <a:avLst/>
          </a:prstGeom>
        </p:spPr>
        <p:txBody>
          <a:bodyPr vert="horz" lIns="91438" tIns="45719" rIns="91438" bIns="45719"/>
          <a:lstStyle/>
          <a:p>
            <a:pPr marL="342890" indent="-342890" defTabSz="457187">
              <a:spcBef>
                <a:spcPct val="20000"/>
              </a:spcBef>
              <a:defRPr/>
            </a:pPr>
            <a:endParaRPr lang="de-DE" sz="1600" cap="all" dirty="0">
              <a:solidFill>
                <a:schemeClr val="accent2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Scenario</a:t>
            </a:r>
          </a:p>
        </p:txBody>
      </p:sp>
      <p:sp>
        <p:nvSpPr>
          <p:cNvPr id="7" name="Textplatzhalter 2"/>
          <p:cNvSpPr>
            <a:spLocks noGrp="1"/>
          </p:cNvSpPr>
          <p:nvPr>
            <p:ph type="body" idx="10"/>
          </p:nvPr>
        </p:nvSpPr>
        <p:spPr>
          <a:xfrm>
            <a:off x="536400" y="1695600"/>
            <a:ext cx="9993288" cy="432048"/>
          </a:xfrm>
        </p:spPr>
        <p:txBody>
          <a:bodyPr/>
          <a:lstStyle/>
          <a:p>
            <a:pPr defTabSz="457187">
              <a:lnSpc>
                <a:spcPts val="2399"/>
              </a:lnSpc>
            </a:pPr>
            <a:r>
              <a:rPr lang="de-DE" kern="0" spc="50" dirty="0"/>
              <a:t>Secure IN-Store digital </a:t>
            </a:r>
            <a:r>
              <a:rPr lang="de-DE" kern="0" spc="50" dirty="0" err="1"/>
              <a:t>display</a:t>
            </a:r>
            <a:r>
              <a:rPr lang="de-DE" kern="0" spc="50" dirty="0"/>
              <a:t> </a:t>
            </a:r>
            <a:r>
              <a:rPr lang="de-DE" kern="0" spc="50" dirty="0" err="1"/>
              <a:t>for</a:t>
            </a:r>
            <a:r>
              <a:rPr lang="de-DE" kern="0" spc="50" dirty="0"/>
              <a:t> </a:t>
            </a:r>
            <a:r>
              <a:rPr lang="de-DE" kern="0" spc="50" dirty="0" err="1"/>
              <a:t>product</a:t>
            </a:r>
            <a:r>
              <a:rPr lang="de-DE" kern="0" spc="50" dirty="0"/>
              <a:t> </a:t>
            </a:r>
            <a:r>
              <a:rPr lang="de-DE" kern="0" spc="50" dirty="0" err="1"/>
              <a:t>promotion</a:t>
            </a:r>
            <a:endParaRPr lang="de-DE" kern="0" spc="50" dirty="0"/>
          </a:p>
        </p:txBody>
      </p:sp>
      <p:pic>
        <p:nvPicPr>
          <p:cNvPr id="8" name="Bild 7" descr="19-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3621" y="3037946"/>
            <a:ext cx="2755900" cy="3187700"/>
          </a:xfrm>
          <a:prstGeom prst="rect">
            <a:avLst/>
          </a:prstGeom>
        </p:spPr>
      </p:pic>
      <p:cxnSp>
        <p:nvCxnSpPr>
          <p:cNvPr id="9" name="Gerade Verbindung 8"/>
          <p:cNvCxnSpPr/>
          <p:nvPr/>
        </p:nvCxnSpPr>
        <p:spPr>
          <a:xfrm>
            <a:off x="3034152" y="3927506"/>
            <a:ext cx="4104000" cy="6319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none" w="med" len="sm"/>
          </a:ln>
          <a:effectLst/>
        </p:spPr>
      </p:cxnSp>
      <p:grpSp>
        <p:nvGrpSpPr>
          <p:cNvPr id="10" name="Gruppieren 124"/>
          <p:cNvGrpSpPr/>
          <p:nvPr/>
        </p:nvGrpSpPr>
        <p:grpSpPr>
          <a:xfrm>
            <a:off x="4841619" y="4890733"/>
            <a:ext cx="2352245" cy="1274064"/>
            <a:chOff x="5489319" y="5300308"/>
            <a:chExt cx="2352245" cy="1274064"/>
          </a:xfrm>
        </p:grpSpPr>
        <p:pic>
          <p:nvPicPr>
            <p:cNvPr id="11" name="Bild 49" descr="24-01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89319" y="5300308"/>
              <a:ext cx="1103376" cy="1274064"/>
            </a:xfrm>
            <a:prstGeom prst="rect">
              <a:avLst/>
            </a:prstGeom>
          </p:spPr>
        </p:pic>
        <p:sp>
          <p:nvSpPr>
            <p:cNvPr id="12" name="Textfeld 11"/>
            <p:cNvSpPr txBox="1"/>
            <p:nvPr/>
          </p:nvSpPr>
          <p:spPr>
            <a:xfrm>
              <a:off x="6185564" y="6064590"/>
              <a:ext cx="1656000" cy="481618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90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Service  </a:t>
              </a: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Technician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endParaRPr>
            </a:p>
          </p:txBody>
        </p:sp>
      </p:grpSp>
      <p:cxnSp>
        <p:nvCxnSpPr>
          <p:cNvPr id="13" name="Gerade Verbindung 12"/>
          <p:cNvCxnSpPr/>
          <p:nvPr/>
        </p:nvCxnSpPr>
        <p:spPr>
          <a:xfrm flipH="1">
            <a:off x="6000751" y="4953000"/>
            <a:ext cx="1638299" cy="361950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none" w="med" len="sm"/>
          </a:ln>
          <a:effectLst/>
        </p:spPr>
      </p:cxnSp>
      <p:sp>
        <p:nvSpPr>
          <p:cNvPr id="14" name="Rechteck 13"/>
          <p:cNvSpPr/>
          <p:nvPr/>
        </p:nvSpPr>
        <p:spPr>
          <a:xfrm>
            <a:off x="3655391" y="3882506"/>
            <a:ext cx="108000" cy="90000"/>
          </a:xfrm>
          <a:prstGeom prst="rect">
            <a:avLst/>
          </a:prstGeom>
          <a:gradFill rotWithShape="1">
            <a:gsLst>
              <a:gs pos="0">
                <a:sysClr val="window" lastClr="FFFFFF">
                  <a:alpha val="0"/>
                </a:sysClr>
              </a:gs>
              <a:gs pos="100000">
                <a:sysClr val="window" lastClr="FFFFFF">
                  <a:alpha val="0"/>
                </a:sysClr>
              </a:gs>
              <a:gs pos="50000">
                <a:sysClr val="window" lastClr="FFFFFF">
                  <a:alpha val="85000"/>
                </a:sysClr>
              </a:gs>
            </a:gsLst>
            <a:lin ang="10800000" scaled="0"/>
          </a:gradFill>
          <a:ln w="9525" cap="flat" cmpd="sng" algn="ctr">
            <a:noFill/>
            <a:prstDash val="solid"/>
          </a:ln>
          <a:effectLst>
            <a:outerShdw blurRad="50800" dist="38100" dir="2700000" rotWithShape="0">
              <a:srgbClr val="0074E4">
                <a:alpha val="43000"/>
              </a:srgbClr>
            </a:outerShdw>
          </a:effectLst>
        </p:spPr>
      </p:sp>
      <p:sp>
        <p:nvSpPr>
          <p:cNvPr id="15" name="Rechteck 14"/>
          <p:cNvSpPr/>
          <p:nvPr/>
        </p:nvSpPr>
        <p:spPr>
          <a:xfrm rot="20767318">
            <a:off x="6039548" y="5255201"/>
            <a:ext cx="108000" cy="90000"/>
          </a:xfrm>
          <a:prstGeom prst="rect">
            <a:avLst/>
          </a:prstGeom>
          <a:gradFill rotWithShape="1">
            <a:gsLst>
              <a:gs pos="0">
                <a:sysClr val="window" lastClr="FFFFFF">
                  <a:alpha val="0"/>
                </a:sysClr>
              </a:gs>
              <a:gs pos="100000">
                <a:sysClr val="window" lastClr="FFFFFF">
                  <a:alpha val="0"/>
                </a:sysClr>
              </a:gs>
              <a:gs pos="50000">
                <a:sysClr val="window" lastClr="FFFFFF">
                  <a:alpha val="85000"/>
                </a:sysClr>
              </a:gs>
            </a:gsLst>
            <a:lin ang="10800000" scaled="0"/>
          </a:gradFill>
          <a:ln w="9525" cap="flat" cmpd="sng" algn="ctr">
            <a:noFill/>
            <a:prstDash val="solid"/>
          </a:ln>
          <a:effectLst>
            <a:outerShdw blurRad="50800" dist="38100" dir="2700000" rotWithShape="0">
              <a:srgbClr val="0074E4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</p:spPr>
      </p:sp>
      <p:sp>
        <p:nvSpPr>
          <p:cNvPr id="16" name="Textfeld 15"/>
          <p:cNvSpPr txBox="1"/>
          <p:nvPr/>
        </p:nvSpPr>
        <p:spPr>
          <a:xfrm>
            <a:off x="4630697" y="3804674"/>
            <a:ext cx="1295653" cy="252000"/>
          </a:xfrm>
          <a:prstGeom prst="rect">
            <a:avLst/>
          </a:prstGeom>
          <a:solidFill>
            <a:sysClr val="window" lastClr="FFFFFF"/>
          </a:solidFill>
          <a:ln w="25400">
            <a:solidFill>
              <a:srgbClr val="0074E4"/>
            </a:solidFill>
          </a:ln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36000" tIns="72000" rIns="36000" bIns="36000" rtlCol="0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ts val="1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74E4"/>
                </a:solidFill>
                <a:effectLst/>
                <a:uLnTx/>
                <a:uFillTx/>
                <a:latin typeface="Calibri"/>
              </a:rPr>
              <a:t>Content</a:t>
            </a:r>
          </a:p>
        </p:txBody>
      </p:sp>
      <p:grpSp>
        <p:nvGrpSpPr>
          <p:cNvPr id="17" name="Gruppierung 55"/>
          <p:cNvGrpSpPr/>
          <p:nvPr/>
        </p:nvGrpSpPr>
        <p:grpSpPr>
          <a:xfrm>
            <a:off x="460915" y="2464134"/>
            <a:ext cx="2825209" cy="2260266"/>
            <a:chOff x="7728490" y="3178509"/>
            <a:chExt cx="2825209" cy="2260266"/>
          </a:xfrm>
        </p:grpSpPr>
        <p:pic>
          <p:nvPicPr>
            <p:cNvPr id="18" name="Bild 10" descr="19_19.png"/>
            <p:cNvPicPr>
              <a:picLocks noChangeAspect="1"/>
            </p:cNvPicPr>
            <p:nvPr/>
          </p:nvPicPr>
          <p:blipFill>
            <a:blip r:embed="rId4"/>
            <a:srcRect b="6523"/>
            <a:stretch>
              <a:fillRect/>
            </a:stretch>
          </p:blipFill>
          <p:spPr>
            <a:xfrm>
              <a:off x="7728490" y="3895725"/>
              <a:ext cx="1493512" cy="1543050"/>
            </a:xfrm>
            <a:prstGeom prst="rect">
              <a:avLst/>
            </a:prstGeom>
          </p:spPr>
        </p:pic>
        <p:sp>
          <p:nvSpPr>
            <p:cNvPr id="19" name="Textfeld 18"/>
            <p:cNvSpPr txBox="1"/>
            <p:nvPr/>
          </p:nvSpPr>
          <p:spPr>
            <a:xfrm>
              <a:off x="7757188" y="3178509"/>
              <a:ext cx="2796511" cy="481618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90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Grocery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store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, </a:t>
              </a: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medical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Pracitce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, </a:t>
              </a:r>
              <a:r>
                <a:rPr kumimoji="0" lang="de-DE" sz="1400" b="0" i="0" u="none" strike="noStrike" kern="0" cap="all" spc="0" normalizeH="0" baseline="0" noProof="0" dirty="0" err="1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Pharmacy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…</a:t>
              </a:r>
            </a:p>
          </p:txBody>
        </p:sp>
      </p:grpSp>
      <p:grpSp>
        <p:nvGrpSpPr>
          <p:cNvPr id="20" name="Gruppieren 80"/>
          <p:cNvGrpSpPr/>
          <p:nvPr/>
        </p:nvGrpSpPr>
        <p:grpSpPr>
          <a:xfrm>
            <a:off x="2761814" y="4991100"/>
            <a:ext cx="1033674" cy="504826"/>
            <a:chOff x="1552139" y="5219700"/>
            <a:chExt cx="1033674" cy="504826"/>
          </a:xfrm>
        </p:grpSpPr>
        <p:pic>
          <p:nvPicPr>
            <p:cNvPr id="21" name="Bild 71" descr="19_01.png"/>
            <p:cNvPicPr>
              <a:picLocks noChangeAspect="1"/>
            </p:cNvPicPr>
            <p:nvPr/>
          </p:nvPicPr>
          <p:blipFill>
            <a:blip r:embed="rId5"/>
            <a:srcRect b="32929"/>
            <a:stretch>
              <a:fillRect/>
            </a:stretch>
          </p:blipFill>
          <p:spPr>
            <a:xfrm>
              <a:off x="1552139" y="5219700"/>
              <a:ext cx="1033674" cy="504826"/>
            </a:xfrm>
            <a:prstGeom prst="rect">
              <a:avLst/>
            </a:prstGeom>
          </p:spPr>
        </p:pic>
        <p:pic>
          <p:nvPicPr>
            <p:cNvPr id="22" name="Picture 2" descr="File:XDS-104-front-view.jpg"/>
            <p:cNvPicPr>
              <a:picLocks noChangeAspect="1" noChangeArrowheads="1"/>
            </p:cNvPicPr>
            <p:nvPr/>
          </p:nvPicPr>
          <p:blipFill>
            <a:blip r:embed="rId6" cstate="print"/>
            <a:srcRect l="10717" t="15826" r="11846" b="16173"/>
            <a:stretch>
              <a:fillRect/>
            </a:stretch>
          </p:blipFill>
          <p:spPr bwMode="auto">
            <a:xfrm>
              <a:off x="1740895" y="5276849"/>
              <a:ext cx="649222" cy="390525"/>
            </a:xfrm>
            <a:prstGeom prst="rect">
              <a:avLst/>
            </a:prstGeom>
            <a:noFill/>
          </p:spPr>
        </p:pic>
      </p:grpSp>
      <p:grpSp>
        <p:nvGrpSpPr>
          <p:cNvPr id="23" name="Gruppieren 56"/>
          <p:cNvGrpSpPr/>
          <p:nvPr/>
        </p:nvGrpSpPr>
        <p:grpSpPr>
          <a:xfrm>
            <a:off x="388379" y="4991101"/>
            <a:ext cx="813054" cy="523874"/>
            <a:chOff x="445529" y="5229226"/>
            <a:chExt cx="813054" cy="523874"/>
          </a:xfrm>
        </p:grpSpPr>
        <p:pic>
          <p:nvPicPr>
            <p:cNvPr id="24" name="Bild 59" descr="19_02.png"/>
            <p:cNvPicPr>
              <a:picLocks noChangeAspect="1"/>
            </p:cNvPicPr>
            <p:nvPr/>
          </p:nvPicPr>
          <p:blipFill>
            <a:blip r:embed="rId7"/>
            <a:srcRect b="55623"/>
            <a:stretch>
              <a:fillRect/>
            </a:stretch>
          </p:blipFill>
          <p:spPr>
            <a:xfrm>
              <a:off x="445529" y="5229226"/>
              <a:ext cx="813054" cy="523874"/>
            </a:xfrm>
            <a:prstGeom prst="rect">
              <a:avLst/>
            </a:prstGeom>
          </p:spPr>
        </p:pic>
        <p:pic>
          <p:nvPicPr>
            <p:cNvPr id="25" name="Picture 2" descr="File:XDS-104-front-view.jpg"/>
            <p:cNvPicPr>
              <a:picLocks noChangeAspect="1" noChangeArrowheads="1"/>
            </p:cNvPicPr>
            <p:nvPr/>
          </p:nvPicPr>
          <p:blipFill>
            <a:blip r:embed="rId6" cstate="print"/>
            <a:srcRect l="10717" t="15826" r="11846" b="16173"/>
            <a:stretch>
              <a:fillRect/>
            </a:stretch>
          </p:blipFill>
          <p:spPr bwMode="auto">
            <a:xfrm>
              <a:off x="523874" y="5261044"/>
              <a:ext cx="657225" cy="395339"/>
            </a:xfrm>
            <a:prstGeom prst="rect">
              <a:avLst/>
            </a:prstGeom>
            <a:noFill/>
          </p:spPr>
        </p:pic>
      </p:grpSp>
      <p:grpSp>
        <p:nvGrpSpPr>
          <p:cNvPr id="26" name="Gruppieren 77"/>
          <p:cNvGrpSpPr/>
          <p:nvPr/>
        </p:nvGrpSpPr>
        <p:grpSpPr>
          <a:xfrm>
            <a:off x="1037789" y="5591174"/>
            <a:ext cx="2038786" cy="995703"/>
            <a:chOff x="218639" y="6019799"/>
            <a:chExt cx="2038786" cy="995703"/>
          </a:xfrm>
        </p:grpSpPr>
        <p:pic>
          <p:nvPicPr>
            <p:cNvPr id="27" name="Bild 26" descr="19_01.png"/>
            <p:cNvPicPr>
              <a:picLocks noChangeAspect="1"/>
            </p:cNvPicPr>
            <p:nvPr/>
          </p:nvPicPr>
          <p:blipFill>
            <a:blip r:embed="rId5"/>
            <a:srcRect b="32929"/>
            <a:stretch>
              <a:fillRect/>
            </a:stretch>
          </p:blipFill>
          <p:spPr>
            <a:xfrm>
              <a:off x="218639" y="6019799"/>
              <a:ext cx="2038786" cy="995703"/>
            </a:xfrm>
            <a:prstGeom prst="rect">
              <a:avLst/>
            </a:prstGeom>
          </p:spPr>
        </p:pic>
        <p:pic>
          <p:nvPicPr>
            <p:cNvPr id="28" name="Picture 2" descr="File:XDS-104-front-view.jpg"/>
            <p:cNvPicPr>
              <a:picLocks noChangeAspect="1" noChangeArrowheads="1"/>
            </p:cNvPicPr>
            <p:nvPr/>
          </p:nvPicPr>
          <p:blipFill>
            <a:blip r:embed="rId6" cstate="print"/>
            <a:srcRect l="10717" t="15826" r="11846" b="16173"/>
            <a:stretch>
              <a:fillRect/>
            </a:stretch>
          </p:blipFill>
          <p:spPr bwMode="auto">
            <a:xfrm>
              <a:off x="607419" y="6143624"/>
              <a:ext cx="1280505" cy="770259"/>
            </a:xfrm>
            <a:prstGeom prst="rect">
              <a:avLst/>
            </a:prstGeom>
            <a:noFill/>
          </p:spPr>
        </p:pic>
      </p:grpSp>
      <p:grpSp>
        <p:nvGrpSpPr>
          <p:cNvPr id="29" name="Gruppieren 113"/>
          <p:cNvGrpSpPr/>
          <p:nvPr/>
        </p:nvGrpSpPr>
        <p:grpSpPr>
          <a:xfrm>
            <a:off x="1358788" y="5131614"/>
            <a:ext cx="1337688" cy="277469"/>
            <a:chOff x="2292238" y="6226989"/>
            <a:chExt cx="1337688" cy="277469"/>
          </a:xfrm>
        </p:grpSpPr>
        <p:pic>
          <p:nvPicPr>
            <p:cNvPr id="30" name="Bild 73" descr="24-lan.pn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 flipV="1">
              <a:off x="2292238" y="6244165"/>
              <a:ext cx="435493" cy="190502"/>
            </a:xfrm>
            <a:prstGeom prst="rect">
              <a:avLst/>
            </a:prstGeom>
          </p:spPr>
        </p:pic>
        <p:pic>
          <p:nvPicPr>
            <p:cNvPr id="31" name="Bild 72" descr="24-wlan.png"/>
            <p:cNvPicPr>
              <a:picLocks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878415" y="6226989"/>
              <a:ext cx="275875" cy="277469"/>
            </a:xfrm>
            <a:prstGeom prst="rect">
              <a:avLst/>
            </a:prstGeom>
          </p:spPr>
        </p:pic>
        <p:pic>
          <p:nvPicPr>
            <p:cNvPr id="32" name="Bild 71" descr="24-hotspot.png"/>
            <p:cNvPicPr>
              <a:picLocks noChangeAspect="1"/>
            </p:cNvPicPr>
            <p:nvPr/>
          </p:nvPicPr>
          <p:blipFill>
            <a:blip r:embed="rId10"/>
            <a:srcRect b="11674"/>
            <a:stretch>
              <a:fillRect/>
            </a:stretch>
          </p:blipFill>
          <p:spPr>
            <a:xfrm>
              <a:off x="3269926" y="6235304"/>
              <a:ext cx="360000" cy="243297"/>
            </a:xfrm>
            <a:prstGeom prst="rect">
              <a:avLst/>
            </a:prstGeom>
          </p:spPr>
        </p:pic>
      </p:grpSp>
      <p:sp>
        <p:nvSpPr>
          <p:cNvPr id="33" name="Textfeld 32"/>
          <p:cNvSpPr txBox="1"/>
          <p:nvPr/>
        </p:nvSpPr>
        <p:spPr>
          <a:xfrm>
            <a:off x="7571120" y="5335551"/>
            <a:ext cx="1320136" cy="625247"/>
          </a:xfrm>
          <a:prstGeom prst="rect">
            <a:avLst/>
          </a:prstGeom>
          <a:solidFill>
            <a:sysClr val="window" lastClr="FFFFFF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72000" tIns="90000" rIns="72000" bIns="72000" rtlCol="0" anchor="ctr" anchorCtr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rgbClr val="000000">
                    <a:lumMod val="50000"/>
                    <a:lumOff val="50000"/>
                  </a:srgbClr>
                </a:solidFill>
                <a:effectLst/>
                <a:uLnTx/>
                <a:uFillTx/>
                <a:latin typeface="Calibri"/>
              </a:rPr>
              <a:t>Content Management System</a:t>
            </a:r>
          </a:p>
        </p:txBody>
      </p:sp>
      <p:grpSp>
        <p:nvGrpSpPr>
          <p:cNvPr id="34" name="Gruppierung 107"/>
          <p:cNvGrpSpPr/>
          <p:nvPr/>
        </p:nvGrpSpPr>
        <p:grpSpPr>
          <a:xfrm>
            <a:off x="7899745" y="3171112"/>
            <a:ext cx="1260829" cy="1928789"/>
            <a:chOff x="8654584" y="3768637"/>
            <a:chExt cx="1260829" cy="1928789"/>
          </a:xfrm>
        </p:grpSpPr>
        <p:pic>
          <p:nvPicPr>
            <p:cNvPr id="35" name="Bild 61" descr="19-15.png"/>
            <p:cNvPicPr>
              <a:picLocks noChangeAspect="1"/>
            </p:cNvPicPr>
            <p:nvPr/>
          </p:nvPicPr>
          <p:blipFill>
            <a:blip r:embed="rId11"/>
            <a:srcRect b="12016"/>
            <a:stretch>
              <a:fillRect/>
            </a:stretch>
          </p:blipFill>
          <p:spPr>
            <a:xfrm>
              <a:off x="8962602" y="3768637"/>
              <a:ext cx="660365" cy="1362163"/>
            </a:xfrm>
            <a:prstGeom prst="rect">
              <a:avLst/>
            </a:prstGeom>
          </p:spPr>
        </p:pic>
        <p:sp>
          <p:nvSpPr>
            <p:cNvPr id="36" name="Textfeld 35"/>
            <p:cNvSpPr txBox="1"/>
            <p:nvPr/>
          </p:nvSpPr>
          <p:spPr>
            <a:xfrm>
              <a:off x="8654584" y="5192947"/>
              <a:ext cx="1260829" cy="504479"/>
            </a:xfrm>
            <a:prstGeom prst="rect">
              <a:avLst/>
            </a:prstGeom>
            <a:solidFill>
              <a:srgbClr val="0074E4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72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Management</a:t>
              </a:r>
            </a:p>
          </p:txBody>
        </p:sp>
      </p:grpSp>
      <p:grpSp>
        <p:nvGrpSpPr>
          <p:cNvPr id="37" name="Gruppierung 105"/>
          <p:cNvGrpSpPr/>
          <p:nvPr/>
        </p:nvGrpSpPr>
        <p:grpSpPr>
          <a:xfrm>
            <a:off x="7299174" y="2737908"/>
            <a:ext cx="1043995" cy="1792472"/>
            <a:chOff x="7260037" y="3338328"/>
            <a:chExt cx="1043995" cy="1792472"/>
          </a:xfrm>
        </p:grpSpPr>
        <p:pic>
          <p:nvPicPr>
            <p:cNvPr id="38" name="Bild 84" descr="19-15.png"/>
            <p:cNvPicPr>
              <a:picLocks noChangeAspect="1"/>
            </p:cNvPicPr>
            <p:nvPr/>
          </p:nvPicPr>
          <p:blipFill>
            <a:blip r:embed="rId12"/>
            <a:srcRect b="12063"/>
            <a:stretch>
              <a:fillRect/>
            </a:stretch>
          </p:blipFill>
          <p:spPr>
            <a:xfrm>
              <a:off x="7454006" y="3772960"/>
              <a:ext cx="656057" cy="1357840"/>
            </a:xfrm>
            <a:prstGeom prst="rect">
              <a:avLst/>
            </a:prstGeom>
          </p:spPr>
        </p:pic>
        <p:sp>
          <p:nvSpPr>
            <p:cNvPr id="39" name="Textfeld 38"/>
            <p:cNvSpPr txBox="1"/>
            <p:nvPr/>
          </p:nvSpPr>
          <p:spPr>
            <a:xfrm>
              <a:off x="7260037" y="3338328"/>
              <a:ext cx="1043995" cy="360000"/>
            </a:xfrm>
            <a:prstGeom prst="rect">
              <a:avLst/>
            </a:prstGeom>
            <a:solidFill>
              <a:srgbClr val="C10C00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828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II</a:t>
              </a:r>
              <a:r>
                <a:rPr kumimoji="0" lang="de-DE" sz="1400" b="0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o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T</a:t>
              </a: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</a:rPr>
                <a:t> </a:t>
              </a:r>
              <a:b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</a:b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Gateway</a:t>
              </a:r>
            </a:p>
          </p:txBody>
        </p:sp>
      </p:grpSp>
      <p:grpSp>
        <p:nvGrpSpPr>
          <p:cNvPr id="40" name="Gruppieren 123"/>
          <p:cNvGrpSpPr/>
          <p:nvPr/>
        </p:nvGrpSpPr>
        <p:grpSpPr>
          <a:xfrm>
            <a:off x="3454288" y="6509051"/>
            <a:ext cx="3992414" cy="281157"/>
            <a:chOff x="3682888" y="6289976"/>
            <a:chExt cx="3992414" cy="281157"/>
          </a:xfrm>
        </p:grpSpPr>
        <p:grpSp>
          <p:nvGrpSpPr>
            <p:cNvPr id="41" name="Gruppierung 85"/>
            <p:cNvGrpSpPr/>
            <p:nvPr/>
          </p:nvGrpSpPr>
          <p:grpSpPr>
            <a:xfrm>
              <a:off x="3682888" y="6296066"/>
              <a:ext cx="1263959" cy="252000"/>
              <a:chOff x="9281680" y="2509267"/>
              <a:chExt cx="1263959" cy="252000"/>
            </a:xfrm>
          </p:grpSpPr>
          <p:pic>
            <p:nvPicPr>
              <p:cNvPr id="48" name="Bild 73" descr="24-lan.png"/>
              <p:cNvPicPr>
                <a:picLocks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 flipV="1">
                <a:off x="9281680" y="2543091"/>
                <a:ext cx="435493" cy="190502"/>
              </a:xfrm>
              <a:prstGeom prst="rect">
                <a:avLst/>
              </a:prstGeom>
            </p:spPr>
          </p:pic>
          <p:sp>
            <p:nvSpPr>
              <p:cNvPr id="49" name="Textfeld 48"/>
              <p:cNvSpPr txBox="1"/>
              <p:nvPr/>
            </p:nvSpPr>
            <p:spPr>
              <a:xfrm>
                <a:off x="9825639" y="2509267"/>
                <a:ext cx="720000" cy="252000"/>
              </a:xfrm>
              <a:prstGeom prst="rect">
                <a:avLst/>
              </a:prstGeom>
              <a:solidFill>
                <a:srgbClr val="0074E4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lan</a:t>
                </a:r>
              </a:p>
            </p:txBody>
          </p:sp>
        </p:grpSp>
        <p:grpSp>
          <p:nvGrpSpPr>
            <p:cNvPr id="42" name="Gruppierung 55"/>
            <p:cNvGrpSpPr/>
            <p:nvPr/>
          </p:nvGrpSpPr>
          <p:grpSpPr>
            <a:xfrm>
              <a:off x="5126315" y="6289976"/>
              <a:ext cx="1137686" cy="281157"/>
              <a:chOff x="6629840" y="2527843"/>
              <a:chExt cx="1137686" cy="281157"/>
            </a:xfrm>
          </p:grpSpPr>
          <p:pic>
            <p:nvPicPr>
              <p:cNvPr id="46" name="Bild 72" descr="24-wlan.png"/>
              <p:cNvPicPr>
                <a:picLocks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29840" y="2531531"/>
                <a:ext cx="275875" cy="277469"/>
              </a:xfrm>
              <a:prstGeom prst="rect">
                <a:avLst/>
              </a:prstGeom>
            </p:spPr>
          </p:pic>
          <p:sp>
            <p:nvSpPr>
              <p:cNvPr id="47" name="Textfeld 46"/>
              <p:cNvSpPr txBox="1"/>
              <p:nvPr/>
            </p:nvSpPr>
            <p:spPr>
              <a:xfrm>
                <a:off x="7047526" y="2527843"/>
                <a:ext cx="720000" cy="252000"/>
              </a:xfrm>
              <a:prstGeom prst="rect">
                <a:avLst/>
              </a:prstGeom>
              <a:solidFill>
                <a:srgbClr val="2BB79C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3G/4G</a:t>
                </a:r>
              </a:p>
            </p:txBody>
          </p:sp>
        </p:grpSp>
        <p:grpSp>
          <p:nvGrpSpPr>
            <p:cNvPr id="43" name="Gruppieren 69"/>
            <p:cNvGrpSpPr/>
            <p:nvPr/>
          </p:nvGrpSpPr>
          <p:grpSpPr>
            <a:xfrm>
              <a:off x="6470326" y="6291939"/>
              <a:ext cx="1204976" cy="272387"/>
              <a:chOff x="6451276" y="6291939"/>
              <a:chExt cx="1204976" cy="272387"/>
            </a:xfrm>
          </p:grpSpPr>
          <p:sp>
            <p:nvSpPr>
              <p:cNvPr id="44" name="Textfeld 43"/>
              <p:cNvSpPr txBox="1"/>
              <p:nvPr/>
            </p:nvSpPr>
            <p:spPr>
              <a:xfrm>
                <a:off x="6936252" y="6291939"/>
                <a:ext cx="720000" cy="252000"/>
              </a:xfrm>
              <a:prstGeom prst="rect">
                <a:avLst/>
              </a:prstGeom>
              <a:solidFill>
                <a:srgbClr val="C10C00"/>
              </a:solidFill>
              <a:ln w="25400">
                <a:noFill/>
              </a:ln>
              <a:effectLst>
                <a:outerShdw blurRad="50800" dist="88900" dir="8760000" algn="ctr" rotWithShape="0">
                  <a:srgbClr val="000000">
                    <a:alpha val="18000"/>
                  </a:srgbClr>
                </a:outerShdw>
              </a:effectLst>
            </p:spPr>
            <p:txBody>
              <a:bodyPr wrap="square" lIns="36000" tIns="36000" rIns="36000" bIns="36000" rtlCol="0" anchor="ctr" anchorCtr="0"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ts val="14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de-DE" sz="1400" b="0" i="0" u="none" strike="noStrike" kern="0" cap="all" spc="0" normalizeH="0" baseline="0" noProof="0" dirty="0" err="1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</a:rPr>
                  <a:t>wifi</a:t>
                </a:r>
                <a:endPara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pic>
            <p:nvPicPr>
              <p:cNvPr id="45" name="Bild 71" descr="24-hotspot.png"/>
              <p:cNvPicPr>
                <a:picLocks noChangeAspect="1"/>
              </p:cNvPicPr>
              <p:nvPr/>
            </p:nvPicPr>
            <p:blipFill>
              <a:blip r:embed="rId10"/>
              <a:srcRect b="11674"/>
              <a:stretch>
                <a:fillRect/>
              </a:stretch>
            </p:blipFill>
            <p:spPr>
              <a:xfrm>
                <a:off x="6451276" y="6321029"/>
                <a:ext cx="360000" cy="243297"/>
              </a:xfrm>
              <a:prstGeom prst="rect">
                <a:avLst/>
              </a:prstGeom>
            </p:spPr>
          </p:pic>
        </p:grpSp>
      </p:grpSp>
      <p:grpSp>
        <p:nvGrpSpPr>
          <p:cNvPr id="50" name="Gruppierung 55"/>
          <p:cNvGrpSpPr/>
          <p:nvPr/>
        </p:nvGrpSpPr>
        <p:grpSpPr>
          <a:xfrm>
            <a:off x="9244360" y="3863666"/>
            <a:ext cx="1152000" cy="2408795"/>
            <a:chOff x="8167076" y="3425296"/>
            <a:chExt cx="1194224" cy="2378159"/>
          </a:xfrm>
        </p:grpSpPr>
        <p:pic>
          <p:nvPicPr>
            <p:cNvPr id="51" name="Bild 10" descr="19_19.png"/>
            <p:cNvPicPr>
              <a:picLocks noChangeAspect="1"/>
            </p:cNvPicPr>
            <p:nvPr/>
          </p:nvPicPr>
          <p:blipFill>
            <a:blip r:embed="rId4"/>
            <a:srcRect r="47154"/>
            <a:stretch>
              <a:fillRect/>
            </a:stretch>
          </p:blipFill>
          <p:spPr>
            <a:xfrm>
              <a:off x="8277218" y="3425296"/>
              <a:ext cx="1020130" cy="2133600"/>
            </a:xfrm>
            <a:prstGeom prst="rect">
              <a:avLst/>
            </a:prstGeom>
          </p:spPr>
        </p:pic>
        <p:sp>
          <p:nvSpPr>
            <p:cNvPr id="52" name="Textfeld 51"/>
            <p:cNvSpPr txBox="1"/>
            <p:nvPr/>
          </p:nvSpPr>
          <p:spPr>
            <a:xfrm>
              <a:off x="8167076" y="5462231"/>
              <a:ext cx="1194224" cy="341224"/>
            </a:xfrm>
            <a:prstGeom prst="rect">
              <a:avLst/>
            </a:prstGeom>
            <a:solidFill>
              <a:sysClr val="window" lastClr="FFFFFF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90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rgbClr val="000000">
                      <a:lumMod val="50000"/>
                      <a:lumOff val="50000"/>
                    </a:srgbClr>
                  </a:solidFill>
                  <a:effectLst/>
                  <a:uLnTx/>
                  <a:uFillTx/>
                  <a:latin typeface="Calibri"/>
                </a:rPr>
                <a:t>Data Center</a:t>
              </a:r>
            </a:p>
          </p:txBody>
        </p:sp>
      </p:grpSp>
      <p:pic>
        <p:nvPicPr>
          <p:cNvPr id="53" name="Picture 2" descr="P:\Infos\NCP Power Point Präsentationen\BilderIconsScreenshots\Bilder - Elemente\cloud.pn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9213912" y="2652630"/>
            <a:ext cx="1183429" cy="1056752"/>
          </a:xfrm>
          <a:prstGeom prst="rect">
            <a:avLst/>
          </a:prstGeom>
          <a:noFill/>
        </p:spPr>
      </p:pic>
      <p:pic>
        <p:nvPicPr>
          <p:cNvPr id="54" name="Picture 3" descr="P:\Infos\NCP Power Point Präsentationen\BilderIconsScreenshots\Bilder - Elemente\43_Icon01.png"/>
          <p:cNvPicPr>
            <a:picLocks noChangeAspect="1" noChangeArrowheads="1"/>
          </p:cNvPicPr>
          <p:nvPr/>
        </p:nvPicPr>
        <p:blipFill>
          <a:blip r:embed="rId14">
            <a:duotone>
              <a:prstClr val="black"/>
              <a:sysClr val="window" lastClr="FFFFFF">
                <a:tint val="45000"/>
                <a:satMod val="400000"/>
              </a:sysClr>
            </a:duotone>
            <a:lum bright="40000"/>
          </a:blip>
          <a:srcRect/>
          <a:stretch>
            <a:fillRect/>
          </a:stretch>
        </p:blipFill>
        <p:spPr bwMode="auto">
          <a:xfrm>
            <a:off x="9531143" y="2933691"/>
            <a:ext cx="535916" cy="516339"/>
          </a:xfrm>
          <a:prstGeom prst="rect">
            <a:avLst/>
          </a:prstGeom>
          <a:noFill/>
        </p:spPr>
      </p:pic>
      <p:pic>
        <p:nvPicPr>
          <p:cNvPr id="55" name="Grafik 105" descr="Apothek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077243" y="2876549"/>
            <a:ext cx="1057275" cy="1057275"/>
          </a:xfrm>
          <a:prstGeom prst="rect">
            <a:avLst/>
          </a:prstGeom>
        </p:spPr>
      </p:pic>
      <p:pic>
        <p:nvPicPr>
          <p:cNvPr id="56" name="Grafik 110" descr="Arzt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055793" y="3874274"/>
            <a:ext cx="1057275" cy="1057275"/>
          </a:xfrm>
          <a:prstGeom prst="rect">
            <a:avLst/>
          </a:prstGeom>
        </p:spPr>
      </p:pic>
      <p:sp>
        <p:nvSpPr>
          <p:cNvPr id="57" name="Textplatzhalter 8"/>
          <p:cNvSpPr txBox="1">
            <a:spLocks/>
          </p:cNvSpPr>
          <p:nvPr/>
        </p:nvSpPr>
        <p:spPr>
          <a:xfrm>
            <a:off x="531291" y="2073278"/>
            <a:ext cx="6545784" cy="360893"/>
          </a:xfrm>
          <a:prstGeom prst="rect">
            <a:avLst/>
          </a:prstGeom>
        </p:spPr>
        <p:txBody>
          <a:bodyPr vert="horz" lIns="91438" tIns="45719" rIns="91438" bIns="45719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cap="all">
                <a:solidFill>
                  <a:schemeClr val="accent2"/>
                </a:solidFill>
              </a:defRPr>
            </a:lvl1pPr>
          </a:lstStyle>
          <a:p>
            <a:pPr lvl="0">
              <a:defRPr/>
            </a:pP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Digtial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signage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at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grocery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stores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de-DE" sz="1200" b="1" cap="none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de-DE" sz="1200" b="1" cap="none" dirty="0" err="1">
                <a:solidFill>
                  <a:schemeClr val="bg1">
                    <a:lumMod val="50000"/>
                  </a:schemeClr>
                </a:solidFill>
              </a:rPr>
              <a:t>pharmacies</a:t>
            </a:r>
            <a:endParaRPr lang="de-DE" sz="1200" b="1" cap="none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517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0" presetClass="path" presetSubtype="0" repeatCount="5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521 -1.50294E-6 L -0.04457 -1.50294E-6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" y="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0" presetClass="path" presetSubtype="0" repeatCount="5000" accel="50000" decel="5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9364E-6 -1.70445E-6 L 0.12864 -0.0390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4" y="-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4" descr="Weltkarte + quadra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702" y="638174"/>
            <a:ext cx="9819481" cy="6924676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 flipH="1" flipV="1">
            <a:off x="1164431" y="4012400"/>
            <a:ext cx="285234" cy="2099476"/>
          </a:xfrm>
          <a:prstGeom prst="rect">
            <a:avLst/>
          </a:prstGeom>
          <a:noFill/>
        </p:spPr>
        <p:txBody>
          <a:bodyPr wrap="square" lIns="91438" tIns="45719" rIns="91438" bIns="45719" rtlCol="0" anchor="b">
            <a:noAutofit/>
          </a:bodyPr>
          <a:lstStyle/>
          <a:p>
            <a:pPr>
              <a:lnSpc>
                <a:spcPts val="1400"/>
              </a:lnSpc>
              <a:spcBef>
                <a:spcPts val="600"/>
              </a:spcBef>
            </a:pPr>
            <a:endParaRPr lang="de-DE" sz="1000" kern="0" dirty="0">
              <a:solidFill>
                <a:schemeClr val="accent2"/>
              </a:solidFill>
            </a:endParaRPr>
          </a:p>
        </p:txBody>
      </p:sp>
      <p:sp>
        <p:nvSpPr>
          <p:cNvPr id="7" name="Textplatzhalter 1"/>
          <p:cNvSpPr txBox="1">
            <a:spLocks/>
          </p:cNvSpPr>
          <p:nvPr/>
        </p:nvSpPr>
        <p:spPr>
          <a:xfrm>
            <a:off x="582092" y="2790825"/>
            <a:ext cx="6769100" cy="343932"/>
          </a:xfrm>
          <a:prstGeom prst="rect">
            <a:avLst/>
          </a:prstGeom>
        </p:spPr>
        <p:txBody>
          <a:bodyPr vert="horz" lIns="91438" tIns="45719" rIns="91438" bIns="45719"/>
          <a:lstStyle/>
          <a:p>
            <a:pPr marL="342890" marR="0" lvl="0" indent="-342890" algn="l" defTabSz="4571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900" b="0" i="0" u="none" strike="noStrike" kern="1200" cap="all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extfeld 7"/>
          <p:cNvSpPr txBox="1"/>
          <p:nvPr/>
        </p:nvSpPr>
        <p:spPr>
          <a:xfrm flipH="1" flipV="1">
            <a:off x="1164431" y="4012400"/>
            <a:ext cx="285234" cy="2099476"/>
          </a:xfrm>
          <a:prstGeom prst="rect">
            <a:avLst/>
          </a:prstGeom>
          <a:noFill/>
        </p:spPr>
        <p:txBody>
          <a:bodyPr wrap="square" lIns="91438" tIns="45719" rIns="91438" bIns="45719" rtlCol="0" anchor="b">
            <a:noAutofit/>
          </a:bodyPr>
          <a:lstStyle/>
          <a:p>
            <a:pPr>
              <a:lnSpc>
                <a:spcPts val="1400"/>
              </a:lnSpc>
              <a:spcBef>
                <a:spcPts val="600"/>
              </a:spcBef>
            </a:pPr>
            <a:endParaRPr lang="de-DE" sz="1000" kern="0" dirty="0">
              <a:solidFill>
                <a:schemeClr val="accent2"/>
              </a:solidFill>
            </a:endParaRPr>
          </a:p>
        </p:txBody>
      </p:sp>
      <p:sp>
        <p:nvSpPr>
          <p:cNvPr id="9" name="Textplatzhalter 1"/>
          <p:cNvSpPr txBox="1">
            <a:spLocks/>
          </p:cNvSpPr>
          <p:nvPr/>
        </p:nvSpPr>
        <p:spPr>
          <a:xfrm>
            <a:off x="582092" y="2790825"/>
            <a:ext cx="6769100" cy="343932"/>
          </a:xfrm>
          <a:prstGeom prst="rect">
            <a:avLst/>
          </a:prstGeom>
        </p:spPr>
        <p:txBody>
          <a:bodyPr vert="horz" lIns="91438" tIns="45719" rIns="91438" bIns="45719"/>
          <a:lstStyle/>
          <a:p>
            <a:pPr marL="342890" marR="0" lvl="0" indent="-342890" algn="l" defTabSz="457187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900" b="0" i="0" u="none" strike="noStrike" kern="1200" cap="all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535532" y="1909730"/>
            <a:ext cx="5825058" cy="389848"/>
          </a:xfrm>
          <a:prstGeom prst="rect">
            <a:avLst/>
          </a:prstGeom>
        </p:spPr>
        <p:txBody>
          <a:bodyPr wrap="square" lIns="91438" tIns="45719" rIns="91438" bIns="45719">
            <a:spAutoFit/>
          </a:bodyPr>
          <a:lstStyle/>
          <a:p>
            <a:pPr defTabSz="457187">
              <a:lnSpc>
                <a:spcPts val="2380"/>
              </a:lnSpc>
            </a:pPr>
            <a:r>
              <a:rPr lang="de-DE" sz="1200" kern="0" spc="50" dirty="0">
                <a:solidFill>
                  <a:schemeClr val="tx2">
                    <a:alpha val="80000"/>
                  </a:schemeClr>
                </a:solidFill>
              </a:rPr>
              <a:t>30 YEARS REMOTE ACCESS </a:t>
            </a:r>
            <a:r>
              <a:rPr lang="mr-IN" sz="1200" kern="0" spc="50" dirty="0">
                <a:solidFill>
                  <a:schemeClr val="tx2">
                    <a:alpha val="80000"/>
                  </a:schemeClr>
                </a:solidFill>
              </a:rPr>
              <a:t>–</a:t>
            </a:r>
            <a:r>
              <a:rPr lang="de-DE" sz="1200" kern="0" spc="50" dirty="0">
                <a:solidFill>
                  <a:schemeClr val="tx2">
                    <a:alpha val="80000"/>
                  </a:schemeClr>
                </a:solidFill>
              </a:rPr>
              <a:t> SECURE COMMUNICATION EXPERTISE</a:t>
            </a:r>
          </a:p>
        </p:txBody>
      </p:sp>
      <p:sp>
        <p:nvSpPr>
          <p:cNvPr id="19" name="Rechteck 18"/>
          <p:cNvSpPr/>
          <p:nvPr/>
        </p:nvSpPr>
        <p:spPr>
          <a:xfrm>
            <a:off x="5004010" y="3260725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Textfeld 19"/>
          <p:cNvSpPr txBox="1"/>
          <p:nvPr/>
        </p:nvSpPr>
        <p:spPr>
          <a:xfrm>
            <a:off x="5301327" y="3292101"/>
            <a:ext cx="2365165" cy="619500"/>
          </a:xfrm>
          <a:prstGeom prst="rect">
            <a:avLst/>
          </a:prstGeom>
          <a:solidFill>
            <a:schemeClr val="bg1">
              <a:alpha val="40000"/>
            </a:schemeClr>
          </a:solidFill>
          <a:effectLst/>
        </p:spPr>
        <p:txBody>
          <a:bodyPr wrap="square" lIns="72000" tIns="0" rIns="72000" bIns="72000" rtlCol="0" anchor="t" anchorCtr="0">
            <a:noAutofit/>
          </a:bodyPr>
          <a:lstStyle/>
          <a:p>
            <a:pPr lvl="0" indent="-180000">
              <a:buClr>
                <a:srgbClr val="C10C00"/>
              </a:buClr>
              <a:buSzPct val="80000"/>
              <a:defRPr/>
            </a:pPr>
            <a:r>
              <a:rPr lang="de-DE" sz="1200" b="1" dirty="0" err="1">
                <a:solidFill>
                  <a:schemeClr val="tx2"/>
                </a:solidFill>
              </a:rPr>
              <a:t>headquarters</a:t>
            </a:r>
            <a:endParaRPr lang="de-DE" sz="1200" b="1" dirty="0">
              <a:solidFill>
                <a:schemeClr val="tx2"/>
              </a:solidFill>
            </a:endParaRPr>
          </a:p>
          <a:p>
            <a:pPr lvl="0" indent="-180000">
              <a:buClr>
                <a:srgbClr val="C10C00"/>
              </a:buClr>
              <a:buSzPct val="80000"/>
              <a:defRPr/>
            </a:pPr>
            <a:r>
              <a:rPr lang="de-DE" sz="1200" dirty="0" err="1">
                <a:solidFill>
                  <a:schemeClr val="tx2"/>
                </a:solidFill>
              </a:rPr>
              <a:t>founded</a:t>
            </a:r>
            <a:r>
              <a:rPr lang="de-DE" sz="1200" dirty="0">
                <a:solidFill>
                  <a:schemeClr val="tx2"/>
                </a:solidFill>
              </a:rPr>
              <a:t> 1986 </a:t>
            </a:r>
          </a:p>
          <a:p>
            <a:pPr lvl="0" indent="-180000">
              <a:buClr>
                <a:srgbClr val="C10C00"/>
              </a:buClr>
              <a:buSzPct val="80000"/>
              <a:defRPr/>
            </a:pPr>
            <a:r>
              <a:rPr lang="de-DE" sz="1200" dirty="0">
                <a:solidFill>
                  <a:schemeClr val="tx2"/>
                </a:solidFill>
              </a:rPr>
              <a:t>100 % </a:t>
            </a:r>
            <a:r>
              <a:rPr lang="de-DE" sz="1200" dirty="0" err="1">
                <a:solidFill>
                  <a:schemeClr val="tx2"/>
                </a:solidFill>
              </a:rPr>
              <a:t>privately</a:t>
            </a:r>
            <a:r>
              <a:rPr lang="de-DE" sz="1200" dirty="0">
                <a:solidFill>
                  <a:schemeClr val="tx2"/>
                </a:solidFill>
              </a:rPr>
              <a:t> </a:t>
            </a:r>
            <a:r>
              <a:rPr lang="de-DE" sz="1200" dirty="0" err="1">
                <a:solidFill>
                  <a:schemeClr val="tx2"/>
                </a:solidFill>
              </a:rPr>
              <a:t>owned</a:t>
            </a:r>
            <a:endParaRPr lang="de-DE" sz="1200" dirty="0">
              <a:solidFill>
                <a:schemeClr val="tx2"/>
              </a:solidFill>
            </a:endParaRPr>
          </a:p>
        </p:txBody>
      </p:sp>
      <p:cxnSp>
        <p:nvCxnSpPr>
          <p:cNvPr id="21" name="Gerade Verbindung 20"/>
          <p:cNvCxnSpPr/>
          <p:nvPr/>
        </p:nvCxnSpPr>
        <p:spPr>
          <a:xfrm flipH="1">
            <a:off x="5114925" y="3064456"/>
            <a:ext cx="195927" cy="145469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19920000">
              <a:schemeClr val="tx2">
                <a:alpha val="16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feld 21"/>
          <p:cNvSpPr txBox="1"/>
          <p:nvPr/>
        </p:nvSpPr>
        <p:spPr>
          <a:xfrm>
            <a:off x="5301327" y="2987145"/>
            <a:ext cx="2365165" cy="268921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solidFill>
              <a:schemeClr val="accent1"/>
            </a:solidFill>
          </a:ln>
          <a:effectLst/>
        </p:spPr>
        <p:txBody>
          <a:bodyPr wrap="square" lIns="72000" tIns="54000" rIns="36000" bIns="36000" rtlCol="0" anchor="ctr" anchorCtr="0">
            <a:noAutofit/>
          </a:bodyPr>
          <a:lstStyle/>
          <a:p>
            <a:pPr lvl="0">
              <a:lnSpc>
                <a:spcPts val="1400"/>
              </a:lnSpc>
            </a:pPr>
            <a:r>
              <a:rPr lang="de-DE" sz="1400" cap="all" spc="50" dirty="0" err="1">
                <a:solidFill>
                  <a:prstClr val="white"/>
                </a:solidFill>
              </a:rPr>
              <a:t>Nuremberg</a:t>
            </a:r>
            <a:r>
              <a:rPr lang="de-DE" sz="1400" cap="all" spc="50" dirty="0">
                <a:solidFill>
                  <a:prstClr val="white"/>
                </a:solidFill>
              </a:rPr>
              <a:t> - Germany</a:t>
            </a:r>
          </a:p>
        </p:txBody>
      </p:sp>
      <p:sp>
        <p:nvSpPr>
          <p:cNvPr id="24" name="Textplatzhalter 9"/>
          <p:cNvSpPr txBox="1">
            <a:spLocks/>
          </p:cNvSpPr>
          <p:nvPr/>
        </p:nvSpPr>
        <p:spPr>
          <a:xfrm>
            <a:off x="535532" y="1695450"/>
            <a:ext cx="9202068" cy="457200"/>
          </a:xfrm>
          <a:prstGeom prst="rect">
            <a:avLst/>
          </a:prstGeom>
        </p:spPr>
        <p:txBody>
          <a:bodyPr vert="horz"/>
          <a:lstStyle>
            <a:lvl1pPr>
              <a:lnSpc>
                <a:spcPts val="2400"/>
              </a:lnSpc>
              <a:buNone/>
              <a:defRPr sz="2400" b="1" cap="all">
                <a:solidFill>
                  <a:schemeClr val="tx2">
                    <a:alpha val="80000"/>
                  </a:schemeClr>
                </a:solidFill>
              </a:defRPr>
            </a:lvl1pPr>
          </a:lstStyle>
          <a:p>
            <a:pPr marL="391077" lvl="0" indent="-391077">
              <a:spcBef>
                <a:spcPct val="20000"/>
              </a:spcBef>
            </a:pPr>
            <a:r>
              <a:rPr lang="de-DE" dirty="0" err="1"/>
              <a:t>About</a:t>
            </a:r>
            <a:r>
              <a:rPr lang="de-DE" dirty="0"/>
              <a:t> NCP engineering </a:t>
            </a:r>
            <a:r>
              <a:rPr lang="mr-IN" dirty="0"/>
              <a:t>–</a:t>
            </a:r>
            <a:r>
              <a:rPr lang="de-DE" dirty="0"/>
              <a:t> Network Communication Products</a:t>
            </a:r>
          </a:p>
        </p:txBody>
      </p:sp>
      <p:sp>
        <p:nvSpPr>
          <p:cNvPr id="25" name="Rechteck 24"/>
          <p:cNvSpPr/>
          <p:nvPr/>
        </p:nvSpPr>
        <p:spPr>
          <a:xfrm>
            <a:off x="1301960" y="3851275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Textfeld 25"/>
          <p:cNvSpPr txBox="1"/>
          <p:nvPr/>
        </p:nvSpPr>
        <p:spPr>
          <a:xfrm>
            <a:off x="1561177" y="3807073"/>
            <a:ext cx="2591723" cy="215999"/>
          </a:xfrm>
          <a:prstGeom prst="rect">
            <a:avLst/>
          </a:prstGeom>
          <a:solidFill>
            <a:schemeClr val="bg1">
              <a:alpha val="40000"/>
            </a:schemeClr>
          </a:solidFill>
          <a:effectLst/>
        </p:spPr>
        <p:txBody>
          <a:bodyPr wrap="square" lIns="72000" tIns="0" rIns="72000" bIns="72000" rtlCol="0" anchor="t" anchorCtr="0">
            <a:noAutofit/>
          </a:bodyPr>
          <a:lstStyle/>
          <a:p>
            <a:pPr lvl="0" indent="-180000">
              <a:buClr>
                <a:srgbClr val="C10C00"/>
              </a:buClr>
              <a:buSzPct val="80000"/>
              <a:defRPr/>
            </a:pPr>
            <a:r>
              <a:rPr lang="de-DE" sz="1200" dirty="0" err="1">
                <a:solidFill>
                  <a:srgbClr val="1F497D"/>
                </a:solidFill>
              </a:rPr>
              <a:t>established</a:t>
            </a:r>
            <a:r>
              <a:rPr lang="de-DE" sz="1200" dirty="0">
                <a:solidFill>
                  <a:srgbClr val="1F497D"/>
                </a:solidFill>
              </a:rPr>
              <a:t> 2010</a:t>
            </a:r>
          </a:p>
        </p:txBody>
      </p:sp>
      <p:cxnSp>
        <p:nvCxnSpPr>
          <p:cNvPr id="27" name="Gerade Verbindung 26"/>
          <p:cNvCxnSpPr>
            <a:stCxn id="35" idx="1"/>
          </p:cNvCxnSpPr>
          <p:nvPr/>
        </p:nvCxnSpPr>
        <p:spPr>
          <a:xfrm rot="10800000" flipV="1">
            <a:off x="1416711" y="3627496"/>
            <a:ext cx="144466" cy="157862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19920000">
              <a:schemeClr val="tx2">
                <a:alpha val="16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echteck 27"/>
          <p:cNvSpPr/>
          <p:nvPr/>
        </p:nvSpPr>
        <p:spPr>
          <a:xfrm>
            <a:off x="2071941" y="4101300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9" name="Gerade Verbindung 28"/>
          <p:cNvCxnSpPr/>
          <p:nvPr/>
        </p:nvCxnSpPr>
        <p:spPr>
          <a:xfrm flipH="1" flipV="1">
            <a:off x="2228850" y="4238625"/>
            <a:ext cx="160644" cy="144937"/>
          </a:xfrm>
          <a:prstGeom prst="line">
            <a:avLst/>
          </a:prstGeom>
          <a:ln>
            <a:solidFill>
              <a:schemeClr val="tx2"/>
            </a:solidFill>
          </a:ln>
          <a:effectLst>
            <a:outerShdw blurRad="50800" dist="38100" dir="19920000">
              <a:schemeClr val="tx2">
                <a:alpha val="16000"/>
              </a:scheme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0" name="Textfeld 29"/>
          <p:cNvSpPr txBox="1"/>
          <p:nvPr/>
        </p:nvSpPr>
        <p:spPr>
          <a:xfrm>
            <a:off x="2370442" y="4360900"/>
            <a:ext cx="2023759" cy="252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solidFill>
              <a:schemeClr val="accent1"/>
            </a:solidFill>
          </a:ln>
          <a:effectLst/>
        </p:spPr>
        <p:txBody>
          <a:bodyPr wrap="square" lIns="72000" tIns="54000" rIns="36000" bIns="36000" rtlCol="0" anchor="ctr" anchorCtr="0">
            <a:noAutofit/>
          </a:bodyPr>
          <a:lstStyle/>
          <a:p>
            <a:pPr lvl="0">
              <a:lnSpc>
                <a:spcPts val="1400"/>
              </a:lnSpc>
            </a:pPr>
            <a:r>
              <a:rPr lang="de-DE" sz="1400" cap="all" spc="50" dirty="0">
                <a:solidFill>
                  <a:prstClr val="white"/>
                </a:solidFill>
              </a:rPr>
              <a:t>Clearwater - Florida</a:t>
            </a:r>
          </a:p>
        </p:txBody>
      </p:sp>
      <p:sp>
        <p:nvSpPr>
          <p:cNvPr id="31" name="Textfeld 30"/>
          <p:cNvSpPr txBox="1"/>
          <p:nvPr/>
        </p:nvSpPr>
        <p:spPr>
          <a:xfrm>
            <a:off x="2370442" y="4676401"/>
            <a:ext cx="2023759" cy="215999"/>
          </a:xfrm>
          <a:prstGeom prst="rect">
            <a:avLst/>
          </a:prstGeom>
          <a:solidFill>
            <a:schemeClr val="bg1">
              <a:alpha val="40000"/>
            </a:schemeClr>
          </a:solidFill>
          <a:effectLst/>
        </p:spPr>
        <p:txBody>
          <a:bodyPr wrap="square" lIns="72000" tIns="0" rIns="72000" bIns="72000" rtlCol="0" anchor="t" anchorCtr="0">
            <a:noAutofit/>
          </a:bodyPr>
          <a:lstStyle/>
          <a:p>
            <a:pPr lvl="0" indent="-180000">
              <a:buClr>
                <a:srgbClr val="C10C00"/>
              </a:buClr>
              <a:buSzPct val="80000"/>
              <a:defRPr/>
            </a:pPr>
            <a:r>
              <a:rPr lang="de-DE" sz="1200" dirty="0" err="1">
                <a:solidFill>
                  <a:srgbClr val="1F497D"/>
                </a:solidFill>
              </a:rPr>
              <a:t>established</a:t>
            </a:r>
            <a:r>
              <a:rPr lang="de-DE" sz="1200" dirty="0">
                <a:solidFill>
                  <a:srgbClr val="1F497D"/>
                </a:solidFill>
              </a:rPr>
              <a:t> 2015</a:t>
            </a:r>
          </a:p>
        </p:txBody>
      </p:sp>
      <p:sp>
        <p:nvSpPr>
          <p:cNvPr id="35" name="Textfeld 34"/>
          <p:cNvSpPr txBox="1"/>
          <p:nvPr/>
        </p:nvSpPr>
        <p:spPr>
          <a:xfrm>
            <a:off x="1561177" y="3501496"/>
            <a:ext cx="2591723" cy="252000"/>
          </a:xfrm>
          <a:prstGeom prst="rect">
            <a:avLst/>
          </a:prstGeom>
          <a:solidFill>
            <a:schemeClr val="accent1">
              <a:lumMod val="50000"/>
              <a:alpha val="80000"/>
            </a:schemeClr>
          </a:solidFill>
          <a:ln>
            <a:solidFill>
              <a:schemeClr val="accent1"/>
            </a:solidFill>
          </a:ln>
          <a:effectLst/>
        </p:spPr>
        <p:txBody>
          <a:bodyPr wrap="square" lIns="72000" tIns="54000" rIns="36000" bIns="36000" rtlCol="0" anchor="ctr" anchorCtr="0">
            <a:noAutofit/>
          </a:bodyPr>
          <a:lstStyle/>
          <a:p>
            <a:pPr lvl="0">
              <a:lnSpc>
                <a:spcPts val="1400"/>
              </a:lnSpc>
            </a:pPr>
            <a:r>
              <a:rPr lang="de-DE" sz="1400" cap="all" spc="50" dirty="0">
                <a:solidFill>
                  <a:prstClr val="white"/>
                </a:solidFill>
              </a:rPr>
              <a:t>San francisco - </a:t>
            </a:r>
            <a:r>
              <a:rPr lang="de-DE" sz="1400" cap="all" spc="50" dirty="0" err="1">
                <a:solidFill>
                  <a:prstClr val="white"/>
                </a:solidFill>
              </a:rPr>
              <a:t>California</a:t>
            </a:r>
            <a:endParaRPr lang="de-DE" sz="1400" cap="all" spc="50" dirty="0">
              <a:solidFill>
                <a:prstClr val="white"/>
              </a:solidFill>
            </a:endParaRPr>
          </a:p>
        </p:txBody>
      </p:sp>
      <p:pic>
        <p:nvPicPr>
          <p:cNvPr id="37" name="Bild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8510" y="1892963"/>
            <a:ext cx="2493265" cy="1100037"/>
          </a:xfrm>
          <a:prstGeom prst="rect">
            <a:avLst/>
          </a:prstGeom>
        </p:spPr>
      </p:pic>
      <p:sp>
        <p:nvSpPr>
          <p:cNvPr id="38" name="Textplatzhalter 8"/>
          <p:cNvSpPr txBox="1">
            <a:spLocks/>
          </p:cNvSpPr>
          <p:nvPr/>
        </p:nvSpPr>
        <p:spPr>
          <a:xfrm>
            <a:off x="5025720" y="6126614"/>
            <a:ext cx="3171611" cy="1050925"/>
          </a:xfrm>
          <a:prstGeom prst="rect">
            <a:avLst/>
          </a:prstGeom>
        </p:spPr>
        <p:txBody>
          <a:bodyPr vert="horz" lIns="91438" tIns="45719" rIns="91438" bIns="45719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cap="all">
                <a:solidFill>
                  <a:schemeClr val="accent2"/>
                </a:solidFill>
              </a:defRPr>
            </a:lvl1pPr>
          </a:lstStyle>
          <a:p>
            <a:pPr lvl="0" indent="-180000">
              <a:buClr>
                <a:schemeClr val="accent2"/>
              </a:buClr>
              <a:buSzPct val="100000"/>
              <a:defRPr/>
            </a:pPr>
            <a:r>
              <a:rPr lang="de-DE" sz="1200" cap="none" dirty="0">
                <a:solidFill>
                  <a:schemeClr val="tx2"/>
                </a:solidFill>
              </a:rPr>
              <a:t>global </a:t>
            </a:r>
            <a:r>
              <a:rPr lang="de-DE" sz="1200" cap="none" dirty="0" err="1">
                <a:solidFill>
                  <a:schemeClr val="tx2"/>
                </a:solidFill>
              </a:rPr>
              <a:t>support</a:t>
            </a:r>
            <a:r>
              <a:rPr lang="de-DE" sz="1200" cap="none" dirty="0">
                <a:solidFill>
                  <a:schemeClr val="tx2"/>
                </a:solidFill>
              </a:rPr>
              <a:t> </a:t>
            </a:r>
            <a:r>
              <a:rPr lang="de-DE" sz="1200" cap="none" dirty="0" err="1">
                <a:solidFill>
                  <a:schemeClr val="tx2"/>
                </a:solidFill>
              </a:rPr>
              <a:t>team</a:t>
            </a:r>
            <a:endParaRPr lang="de-DE" sz="1200" cap="none" dirty="0">
              <a:solidFill>
                <a:schemeClr val="tx2"/>
              </a:solidFill>
            </a:endParaRPr>
          </a:p>
          <a:p>
            <a:pPr lvl="0" indent="-180000">
              <a:buClr>
                <a:schemeClr val="accent2"/>
              </a:buClr>
              <a:buSzPct val="100000"/>
              <a:defRPr/>
            </a:pPr>
            <a:r>
              <a:rPr lang="de-DE" sz="1200" cap="none" dirty="0">
                <a:solidFill>
                  <a:schemeClr val="tx2"/>
                </a:solidFill>
              </a:rPr>
              <a:t>global </a:t>
            </a:r>
            <a:r>
              <a:rPr lang="de-DE" sz="1200" cap="none" dirty="0" err="1">
                <a:solidFill>
                  <a:schemeClr val="tx2"/>
                </a:solidFill>
              </a:rPr>
              <a:t>network</a:t>
            </a:r>
            <a:r>
              <a:rPr lang="de-DE" sz="1200" cap="none" dirty="0">
                <a:solidFill>
                  <a:schemeClr val="tx2"/>
                </a:solidFill>
              </a:rPr>
              <a:t> </a:t>
            </a:r>
            <a:r>
              <a:rPr lang="de-DE" sz="1200" cap="none" dirty="0" err="1">
                <a:solidFill>
                  <a:schemeClr val="tx2"/>
                </a:solidFill>
              </a:rPr>
              <a:t>of</a:t>
            </a:r>
            <a:r>
              <a:rPr lang="de-DE" sz="1200" cap="none" dirty="0">
                <a:solidFill>
                  <a:schemeClr val="tx2"/>
                </a:solidFill>
              </a:rPr>
              <a:t> </a:t>
            </a:r>
            <a:r>
              <a:rPr lang="de-DE" sz="1200" cap="none" dirty="0" err="1">
                <a:solidFill>
                  <a:schemeClr val="tx2"/>
                </a:solidFill>
              </a:rPr>
              <a:t>sales</a:t>
            </a:r>
            <a:r>
              <a:rPr lang="de-DE" sz="1200" cap="none" dirty="0">
                <a:solidFill>
                  <a:schemeClr val="tx2"/>
                </a:solidFill>
              </a:rPr>
              <a:t> </a:t>
            </a:r>
            <a:r>
              <a:rPr lang="de-DE" sz="1200" cap="none" dirty="0" err="1">
                <a:solidFill>
                  <a:schemeClr val="tx2"/>
                </a:solidFill>
              </a:rPr>
              <a:t>partner</a:t>
            </a:r>
            <a:endParaRPr lang="de-DE" sz="1200" cap="none" dirty="0">
              <a:solidFill>
                <a:schemeClr val="tx2"/>
              </a:solidFill>
            </a:endParaRPr>
          </a:p>
          <a:p>
            <a:pPr lvl="0" indent="-180000">
              <a:buClr>
                <a:schemeClr val="accent2"/>
              </a:buClr>
              <a:buSzPct val="100000"/>
              <a:defRPr/>
            </a:pPr>
            <a:r>
              <a:rPr lang="de-DE" sz="1200" cap="none" dirty="0">
                <a:solidFill>
                  <a:schemeClr val="tx2"/>
                </a:solidFill>
              </a:rPr>
              <a:t>international OEM </a:t>
            </a:r>
            <a:r>
              <a:rPr lang="de-DE" sz="1200" cap="none" dirty="0" err="1">
                <a:solidFill>
                  <a:schemeClr val="tx2"/>
                </a:solidFill>
              </a:rPr>
              <a:t>partnerships</a:t>
            </a:r>
            <a:endParaRPr lang="de-DE" sz="1200" cap="none" dirty="0">
              <a:solidFill>
                <a:schemeClr val="tx2"/>
              </a:solidFill>
            </a:endParaRPr>
          </a:p>
          <a:p>
            <a:pPr lvl="0" indent="-180000">
              <a:buClr>
                <a:schemeClr val="accent2"/>
              </a:buClr>
              <a:buSzPct val="100000"/>
              <a:defRPr/>
            </a:pPr>
            <a:r>
              <a:rPr lang="de-DE" sz="1200" cap="none" dirty="0" err="1">
                <a:solidFill>
                  <a:schemeClr val="tx2"/>
                </a:solidFill>
              </a:rPr>
              <a:t>worldwide</a:t>
            </a:r>
            <a:r>
              <a:rPr lang="de-DE" sz="1200" cap="none" dirty="0">
                <a:solidFill>
                  <a:schemeClr val="tx2"/>
                </a:solidFill>
              </a:rPr>
              <a:t> </a:t>
            </a:r>
            <a:r>
              <a:rPr lang="de-DE" sz="1200" cap="none" dirty="0" err="1">
                <a:solidFill>
                  <a:schemeClr val="tx2"/>
                </a:solidFill>
              </a:rPr>
              <a:t>more</a:t>
            </a:r>
            <a:r>
              <a:rPr lang="de-DE" sz="1200" cap="none" dirty="0">
                <a:solidFill>
                  <a:schemeClr val="tx2"/>
                </a:solidFill>
              </a:rPr>
              <a:t> </a:t>
            </a:r>
            <a:r>
              <a:rPr lang="de-DE" sz="1200" cap="none" dirty="0" err="1">
                <a:solidFill>
                  <a:schemeClr val="tx2"/>
                </a:solidFill>
              </a:rPr>
              <a:t>than</a:t>
            </a:r>
            <a:r>
              <a:rPr lang="de-DE" sz="1200" cap="none" dirty="0">
                <a:solidFill>
                  <a:schemeClr val="tx2"/>
                </a:solidFill>
              </a:rPr>
              <a:t> 30,000 </a:t>
            </a:r>
            <a:r>
              <a:rPr lang="de-DE" sz="1200" cap="none" dirty="0" err="1">
                <a:solidFill>
                  <a:schemeClr val="tx2"/>
                </a:solidFill>
              </a:rPr>
              <a:t>customers</a:t>
            </a:r>
            <a:endParaRPr lang="de-DE" sz="1200" cap="none" dirty="0">
              <a:solidFill>
                <a:schemeClr val="tx2"/>
              </a:solidFill>
            </a:endParaRPr>
          </a:p>
          <a:p>
            <a:pPr lvl="0">
              <a:buClr>
                <a:schemeClr val="accent2"/>
              </a:buClr>
              <a:buSzPct val="100000"/>
              <a:defRPr/>
            </a:pPr>
            <a:endParaRPr lang="de-DE" sz="1200" cap="none" dirty="0">
              <a:solidFill>
                <a:schemeClr val="tx2"/>
              </a:solidFill>
            </a:endParaRPr>
          </a:p>
        </p:txBody>
      </p:sp>
      <p:sp>
        <p:nvSpPr>
          <p:cNvPr id="39" name="Rechteck 38"/>
          <p:cNvSpPr/>
          <p:nvPr/>
        </p:nvSpPr>
        <p:spPr>
          <a:xfrm>
            <a:off x="4946860" y="6412442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hteck 39"/>
          <p:cNvSpPr/>
          <p:nvPr/>
        </p:nvSpPr>
        <p:spPr>
          <a:xfrm>
            <a:off x="4946860" y="6593417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1" name="Rechteck 40"/>
          <p:cNvSpPr/>
          <p:nvPr/>
        </p:nvSpPr>
        <p:spPr>
          <a:xfrm>
            <a:off x="4946860" y="6774392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hteck 44"/>
          <p:cNvSpPr/>
          <p:nvPr/>
        </p:nvSpPr>
        <p:spPr>
          <a:xfrm>
            <a:off x="4946868" y="6234642"/>
            <a:ext cx="97156" cy="1016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</p:spTree>
    <p:extLst>
      <p:ext uri="{BB962C8B-B14F-4D97-AF65-F5344CB8AC3E}">
        <p14:creationId xmlns:p14="http://schemas.microsoft.com/office/powerpoint/2010/main" val="22205453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9"/>
          <p:cNvSpPr txBox="1">
            <a:spLocks/>
          </p:cNvSpPr>
          <p:nvPr/>
        </p:nvSpPr>
        <p:spPr>
          <a:xfrm>
            <a:off x="519123" y="3259668"/>
            <a:ext cx="7396818" cy="848783"/>
          </a:xfrm>
          <a:prstGeom prst="rect">
            <a:avLst/>
          </a:prstGeom>
        </p:spPr>
        <p:txBody>
          <a:bodyPr vert="horz" lIns="91438" tIns="45719" rIns="91438" bIns="45719"/>
          <a:lstStyle>
            <a:lvl1pPr marL="514350" marR="0" indent="-514350" algn="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/>
            </a:lvl1pPr>
          </a:lstStyle>
          <a:p>
            <a:pPr marL="0" indent="0" algn="l" defTabSz="457187">
              <a:lnSpc>
                <a:spcPts val="3266"/>
              </a:lnSpc>
              <a:spcBef>
                <a:spcPts val="0"/>
              </a:spcBef>
            </a:pPr>
            <a:endParaRPr lang="de-DE" kern="0" cap="all" spc="260" dirty="0">
              <a:solidFill>
                <a:srgbClr val="1F497D">
                  <a:alpha val="80000"/>
                </a:srgbClr>
              </a:solidFill>
            </a:endParaRPr>
          </a:p>
          <a:p>
            <a:pPr marL="0" indent="0" algn="l" defTabSz="457187">
              <a:lnSpc>
                <a:spcPts val="3266"/>
              </a:lnSpc>
              <a:spcBef>
                <a:spcPts val="0"/>
              </a:spcBef>
            </a:pPr>
            <a:r>
              <a:rPr lang="de-DE" kern="0" cap="all" spc="260" dirty="0" err="1">
                <a:solidFill>
                  <a:srgbClr val="1F497D">
                    <a:alpha val="80000"/>
                  </a:srgbClr>
                </a:solidFill>
              </a:rPr>
              <a:t>Thank</a:t>
            </a:r>
            <a:r>
              <a:rPr lang="de-DE" kern="0" cap="all" spc="260" dirty="0">
                <a:solidFill>
                  <a:srgbClr val="1F497D">
                    <a:alpha val="80000"/>
                  </a:srgbClr>
                </a:solidFill>
              </a:rPr>
              <a:t> </a:t>
            </a:r>
            <a:r>
              <a:rPr lang="de-DE" kern="0" cap="all" spc="260" dirty="0" err="1">
                <a:solidFill>
                  <a:srgbClr val="1F497D">
                    <a:alpha val="80000"/>
                  </a:srgbClr>
                </a:solidFill>
              </a:rPr>
              <a:t>you</a:t>
            </a:r>
            <a:r>
              <a:rPr lang="de-DE" kern="0" cap="all" spc="260" dirty="0">
                <a:solidFill>
                  <a:srgbClr val="1F497D">
                    <a:alpha val="80000"/>
                  </a:srgbClr>
                </a:solidFill>
              </a:rPr>
              <a:t> </a:t>
            </a:r>
            <a:r>
              <a:rPr lang="de-DE" kern="0" cap="all" spc="260" dirty="0" err="1">
                <a:solidFill>
                  <a:srgbClr val="1F497D">
                    <a:alpha val="80000"/>
                  </a:srgbClr>
                </a:solidFill>
              </a:rPr>
              <a:t>For</a:t>
            </a:r>
            <a:r>
              <a:rPr lang="de-DE" kern="0" cap="all" spc="260" dirty="0">
                <a:solidFill>
                  <a:srgbClr val="1F497D">
                    <a:alpha val="80000"/>
                  </a:srgbClr>
                </a:solidFill>
              </a:rPr>
              <a:t> </a:t>
            </a:r>
            <a:r>
              <a:rPr lang="de-DE" kern="0" cap="all" spc="260" dirty="0" err="1">
                <a:solidFill>
                  <a:srgbClr val="1F497D">
                    <a:alpha val="80000"/>
                  </a:srgbClr>
                </a:solidFill>
              </a:rPr>
              <a:t>your</a:t>
            </a:r>
            <a:r>
              <a:rPr lang="de-DE" kern="0" cap="all" spc="260" dirty="0">
                <a:solidFill>
                  <a:srgbClr val="1F497D">
                    <a:alpha val="80000"/>
                  </a:srgbClr>
                </a:solidFill>
              </a:rPr>
              <a:t> Attention</a:t>
            </a:r>
          </a:p>
        </p:txBody>
      </p:sp>
      <p:sp>
        <p:nvSpPr>
          <p:cNvPr id="4" name="Textplatzhalter 11"/>
          <p:cNvSpPr txBox="1">
            <a:spLocks/>
          </p:cNvSpPr>
          <p:nvPr/>
        </p:nvSpPr>
        <p:spPr>
          <a:xfrm>
            <a:off x="519122" y="4639733"/>
            <a:ext cx="6266149" cy="364067"/>
          </a:xfrm>
          <a:prstGeom prst="rect">
            <a:avLst/>
          </a:prstGeom>
        </p:spPr>
        <p:txBody>
          <a:bodyPr vert="horz" lIns="91438" tIns="45719" rIns="91438" bIns="45719"/>
          <a:lstStyle>
            <a:lvl1pPr>
              <a:buSzPct val="100000"/>
              <a:buFontTx/>
              <a:buBlip>
                <a:blip r:embed="rId2"/>
              </a:buBlip>
              <a:defRPr sz="3200"/>
            </a:lvl1pPr>
          </a:lstStyle>
          <a:p>
            <a:pPr marL="342890" marR="0" lvl="0" indent="-342890" defTabSz="457187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JULIAN</a:t>
            </a:r>
            <a:r>
              <a:rPr kumimoji="0" lang="de-DE" sz="1200" b="0" i="0" u="none" strike="noStrike" kern="0" cap="none" spc="200" normalizeH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WEINBERGER </a:t>
            </a: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| +</a:t>
            </a:r>
            <a:r>
              <a:rPr lang="de-DE" sz="1200" kern="0" spc="200" dirty="0">
                <a:solidFill>
                  <a:srgbClr val="045177">
                    <a:alpha val="60000"/>
                  </a:srgbClr>
                </a:solidFill>
              </a:rPr>
              <a:t>1</a:t>
            </a: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 (650) 316</a:t>
            </a:r>
            <a:r>
              <a:rPr kumimoji="0" lang="de-DE" sz="1200" b="0" i="0" u="none" strike="noStrike" kern="0" cap="none" spc="200" normalizeH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6273 </a:t>
            </a: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|  www.ncp-e.com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7"/>
          <p:cNvSpPr txBox="1">
            <a:spLocks/>
          </p:cNvSpPr>
          <p:nvPr/>
        </p:nvSpPr>
        <p:spPr>
          <a:xfrm>
            <a:off x="520576" y="3025973"/>
            <a:ext cx="8426389" cy="1512168"/>
          </a:xfrm>
          <a:prstGeom prst="rect">
            <a:avLst/>
          </a:prstGeom>
        </p:spPr>
        <p:txBody>
          <a:bodyPr vert="horz" lIns="91438" tIns="45719" rIns="91438" bIns="45719"/>
          <a:lstStyle>
            <a:lvl1pPr>
              <a:buFontTx/>
              <a:buNone/>
              <a:defRPr sz="3200"/>
            </a:lvl1pPr>
          </a:lstStyle>
          <a:p>
            <a:pPr marL="342890" marR="0" lvl="0" indent="-342890" defTabSz="457187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2000" cap="all" spc="260" normalizeH="0" baseline="0" noProof="0" dirty="0" err="1">
                <a:ln>
                  <a:noFill/>
                </a:ln>
                <a:solidFill>
                  <a:srgbClr val="045177">
                    <a:alpha val="80000"/>
                  </a:srgbClr>
                </a:solidFill>
                <a:effectLst/>
                <a:uLnTx/>
                <a:uFillTx/>
              </a:rPr>
              <a:t>Reliable</a:t>
            </a:r>
            <a:r>
              <a:rPr kumimoji="0" lang="de-DE" sz="4400" b="1" i="0" u="none" strike="noStrike" kern="2000" cap="all" spc="260" normalizeH="0" baseline="0" noProof="0" dirty="0">
                <a:ln>
                  <a:noFill/>
                </a:ln>
                <a:solidFill>
                  <a:srgbClr val="045177">
                    <a:alpha val="80000"/>
                  </a:srgbClr>
                </a:solidFill>
                <a:effectLst/>
                <a:uLnTx/>
                <a:uFillTx/>
              </a:rPr>
              <a:t> VPN Solutions IN</a:t>
            </a:r>
          </a:p>
          <a:p>
            <a:pPr marL="342890" marR="0" lvl="0" indent="-342890" defTabSz="457187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400" b="1" i="0" u="none" strike="noStrike" kern="2000" cap="all" spc="260" normalizeH="0" baseline="0" noProof="0" dirty="0">
                <a:ln>
                  <a:noFill/>
                </a:ln>
                <a:solidFill>
                  <a:srgbClr val="045177">
                    <a:alpha val="80000"/>
                  </a:srgbClr>
                </a:solidFill>
                <a:effectLst/>
                <a:uLnTx/>
                <a:uFillTx/>
              </a:rPr>
              <a:t>IOT Environments</a:t>
            </a:r>
          </a:p>
        </p:txBody>
      </p:sp>
      <p:sp>
        <p:nvSpPr>
          <p:cNvPr id="13" name="Textplatzhalter 11"/>
          <p:cNvSpPr txBox="1">
            <a:spLocks/>
          </p:cNvSpPr>
          <p:nvPr/>
        </p:nvSpPr>
        <p:spPr>
          <a:xfrm>
            <a:off x="519122" y="4639733"/>
            <a:ext cx="6266149" cy="364067"/>
          </a:xfrm>
          <a:prstGeom prst="rect">
            <a:avLst/>
          </a:prstGeom>
        </p:spPr>
        <p:txBody>
          <a:bodyPr vert="horz" lIns="91438" tIns="45719" rIns="91438" bIns="45719"/>
          <a:lstStyle>
            <a:lvl1pPr>
              <a:buSzPct val="100000"/>
              <a:buFontTx/>
              <a:buBlip>
                <a:blip r:embed="rId2"/>
              </a:buBlip>
              <a:defRPr sz="3200"/>
            </a:lvl1pPr>
          </a:lstStyle>
          <a:p>
            <a:pPr marL="342890" marR="0" lvl="0" indent="-342890" defTabSz="457187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JULIAN</a:t>
            </a:r>
            <a:r>
              <a:rPr kumimoji="0" lang="de-DE" sz="1200" b="0" i="0" u="none" strike="noStrike" kern="0" cap="none" spc="200" normalizeH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WEINBERGER </a:t>
            </a: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| +</a:t>
            </a:r>
            <a:r>
              <a:rPr lang="de-DE" sz="1200" kern="0" spc="200" dirty="0">
                <a:solidFill>
                  <a:srgbClr val="045177">
                    <a:alpha val="60000"/>
                  </a:srgbClr>
                </a:solidFill>
              </a:rPr>
              <a:t>1</a:t>
            </a: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 (650) 316</a:t>
            </a:r>
            <a:r>
              <a:rPr kumimoji="0" lang="de-DE" sz="1200" b="0" i="0" u="none" strike="noStrike" kern="0" cap="none" spc="200" normalizeH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6273 </a:t>
            </a:r>
            <a:r>
              <a:rPr kumimoji="0" lang="de-DE" sz="1200" b="0" i="0" u="none" strike="noStrike" kern="0" cap="none" spc="200" normalizeH="0" baseline="0" noProof="0" dirty="0">
                <a:ln>
                  <a:noFill/>
                </a:ln>
                <a:solidFill>
                  <a:srgbClr val="045177">
                    <a:alpha val="60000"/>
                  </a:srgbClr>
                </a:solidFill>
                <a:effectLst/>
                <a:uLnTx/>
                <a:uFillTx/>
              </a:rPr>
              <a:t> |  www.ncp-e.com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GROWTH OF IOT ENVIRONMENTS</a:t>
            </a:r>
          </a:p>
        </p:txBody>
      </p:sp>
      <p:sp>
        <p:nvSpPr>
          <p:cNvPr id="8" name="Inhaltsplatzhalter 7"/>
          <p:cNvSpPr>
            <a:spLocks noGrp="1"/>
          </p:cNvSpPr>
          <p:nvPr>
            <p:ph sz="half" idx="11"/>
          </p:nvPr>
        </p:nvSpPr>
        <p:spPr>
          <a:xfrm>
            <a:off x="1456680" y="5834285"/>
            <a:ext cx="8136904" cy="983581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 IOT MARKET FORECASTS VARY; ALL PREDICT ENORMOUS GROWTH POTENTIAL. </a:t>
            </a:r>
          </a:p>
          <a:p>
            <a:pPr marL="0" indent="0">
              <a:buNone/>
            </a:pPr>
            <a:r>
              <a:rPr lang="de-DE" dirty="0"/>
              <a:t>PREDICTIONS FOR 2020 RANGE FROM 12 TO 50 BILLION, UP FROM 1 BILLION IN 2010</a:t>
            </a:r>
          </a:p>
        </p:txBody>
      </p:sp>
      <p:pic>
        <p:nvPicPr>
          <p:cNvPr id="9" name="Picture 5" descr="Business_infographic_icons_set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E1E2E5"/>
              </a:clrFrom>
              <a:clrTo>
                <a:srgbClr val="E1E2E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936" y="2521917"/>
            <a:ext cx="3024336" cy="3024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IMPLEMENTATION APPROACHES FOR VPN AND IOT</a:t>
            </a: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grpSp>
        <p:nvGrpSpPr>
          <p:cNvPr id="12" name="Gruppierung 11"/>
          <p:cNvGrpSpPr/>
          <p:nvPr/>
        </p:nvGrpSpPr>
        <p:grpSpPr>
          <a:xfrm>
            <a:off x="2720029" y="4250109"/>
            <a:ext cx="5217371" cy="905976"/>
            <a:chOff x="5056237" y="5202724"/>
            <a:chExt cx="5217371" cy="905976"/>
          </a:xfrm>
        </p:grpSpPr>
        <p:pic>
          <p:nvPicPr>
            <p:cNvPr id="13" name="Bild 12" descr="24-hotspot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56237" y="5202724"/>
              <a:ext cx="752875" cy="576064"/>
            </a:xfrm>
            <a:prstGeom prst="rect">
              <a:avLst/>
            </a:prstGeom>
          </p:spPr>
        </p:pic>
        <p:sp>
          <p:nvSpPr>
            <p:cNvPr id="14" name="Textplatzhalter 1"/>
            <p:cNvSpPr txBox="1">
              <a:spLocks/>
            </p:cNvSpPr>
            <p:nvPr/>
          </p:nvSpPr>
          <p:spPr>
            <a:xfrm>
              <a:off x="6418446" y="5295526"/>
              <a:ext cx="3855162" cy="813174"/>
            </a:xfrm>
            <a:prstGeom prst="rect">
              <a:avLst/>
            </a:prstGeom>
          </p:spPr>
          <p:txBody>
            <a:bodyPr vert="horz" wrap="square" lIns="91438" tIns="45719" rIns="91438" bIns="45719"/>
            <a:lstStyle/>
            <a:p>
              <a:pPr>
                <a:lnSpc>
                  <a:spcPts val="1800"/>
                </a:lnSpc>
                <a:buClr>
                  <a:schemeClr val="accent2"/>
                </a:buClr>
                <a:buSzPct val="80000"/>
              </a:pPr>
              <a:r>
                <a:rPr lang="de-DE" sz="1600" dirty="0">
                  <a:solidFill>
                    <a:srgbClr val="045177"/>
                  </a:solidFill>
                </a:rPr>
                <a:t>VPN </a:t>
              </a:r>
              <a:r>
                <a:rPr lang="de-DE" sz="1600" dirty="0" err="1">
                  <a:solidFill>
                    <a:srgbClr val="045177"/>
                  </a:solidFill>
                </a:rPr>
                <a:t>provided</a:t>
              </a:r>
              <a:r>
                <a:rPr lang="de-DE" sz="1600" dirty="0">
                  <a:solidFill>
                    <a:srgbClr val="045177"/>
                  </a:solidFill>
                </a:rPr>
                <a:t> </a:t>
              </a:r>
              <a:r>
                <a:rPr lang="de-DE" sz="1600" dirty="0" err="1">
                  <a:solidFill>
                    <a:srgbClr val="045177"/>
                  </a:solidFill>
                </a:rPr>
                <a:t>by</a:t>
              </a:r>
              <a:r>
                <a:rPr lang="de-DE" sz="1600" dirty="0">
                  <a:solidFill>
                    <a:srgbClr val="045177"/>
                  </a:solidFill>
                </a:rPr>
                <a:t> a </a:t>
              </a:r>
              <a:r>
                <a:rPr lang="de-DE" sz="1600" dirty="0" err="1">
                  <a:solidFill>
                    <a:srgbClr val="045177"/>
                  </a:solidFill>
                </a:rPr>
                <a:t>router</a:t>
              </a:r>
              <a:r>
                <a:rPr lang="de-DE" sz="1600" dirty="0">
                  <a:solidFill>
                    <a:srgbClr val="045177"/>
                  </a:solidFill>
                </a:rPr>
                <a:t> via </a:t>
              </a:r>
              <a:r>
                <a:rPr lang="de-DE" sz="1600" dirty="0" err="1">
                  <a:solidFill>
                    <a:srgbClr val="045177"/>
                  </a:solidFill>
                </a:rPr>
                <a:t>WiFi</a:t>
              </a:r>
              <a:r>
                <a:rPr lang="de-DE" sz="1600" dirty="0">
                  <a:solidFill>
                    <a:srgbClr val="045177"/>
                  </a:solidFill>
                </a:rPr>
                <a:t>/</a:t>
              </a:r>
              <a:r>
                <a:rPr lang="de-DE" sz="1600" dirty="0" err="1">
                  <a:solidFill>
                    <a:srgbClr val="045177"/>
                  </a:solidFill>
                </a:rPr>
                <a:t>HotSpot</a:t>
              </a:r>
              <a:endParaRPr lang="de-DE" sz="1600" dirty="0">
                <a:solidFill>
                  <a:srgbClr val="045177"/>
                </a:solidFill>
              </a:endParaRPr>
            </a:p>
          </p:txBody>
        </p:sp>
      </p:grpSp>
      <p:grpSp>
        <p:nvGrpSpPr>
          <p:cNvPr id="17" name="Gruppierung 16"/>
          <p:cNvGrpSpPr/>
          <p:nvPr/>
        </p:nvGrpSpPr>
        <p:grpSpPr>
          <a:xfrm>
            <a:off x="2752824" y="5186213"/>
            <a:ext cx="5582716" cy="936104"/>
            <a:chOff x="2752824" y="5042197"/>
            <a:chExt cx="5582716" cy="936104"/>
          </a:xfrm>
        </p:grpSpPr>
        <p:pic>
          <p:nvPicPr>
            <p:cNvPr id="15" name="Bild 14" descr="20_NCP Secure client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52824" y="5117488"/>
              <a:ext cx="648072" cy="788805"/>
            </a:xfrm>
            <a:prstGeom prst="rect">
              <a:avLst/>
            </a:prstGeom>
          </p:spPr>
        </p:pic>
        <p:sp>
          <p:nvSpPr>
            <p:cNvPr id="16" name="Textplatzhalter 1"/>
            <p:cNvSpPr txBox="1">
              <a:spLocks/>
            </p:cNvSpPr>
            <p:nvPr/>
          </p:nvSpPr>
          <p:spPr>
            <a:xfrm>
              <a:off x="4087068" y="5042197"/>
              <a:ext cx="4248472" cy="936104"/>
            </a:xfrm>
            <a:prstGeom prst="rect">
              <a:avLst/>
            </a:prstGeom>
          </p:spPr>
          <p:txBody>
            <a:bodyPr vert="horz" wrap="square" lIns="91438" tIns="45719" rIns="91438" bIns="45719"/>
            <a:lstStyle/>
            <a:p>
              <a:pPr>
                <a:lnSpc>
                  <a:spcPts val="1800"/>
                </a:lnSpc>
                <a:spcAft>
                  <a:spcPts val="600"/>
                </a:spcAft>
                <a:buClr>
                  <a:schemeClr val="accent2"/>
                </a:buClr>
                <a:buSzPct val="80000"/>
              </a:pPr>
              <a:r>
                <a:rPr lang="de-DE" sz="1600" dirty="0">
                  <a:solidFill>
                    <a:srgbClr val="045177"/>
                  </a:solidFill>
                </a:rPr>
                <a:t>VPN Software </a:t>
              </a:r>
            </a:p>
            <a:p>
              <a:pPr marL="285750" indent="-285750">
                <a:lnSpc>
                  <a:spcPts val="1800"/>
                </a:lnSpc>
                <a:buClr>
                  <a:schemeClr val="accent2"/>
                </a:buClr>
                <a:buSzPct val="80000"/>
                <a:buFont typeface="Wingdings" charset="2"/>
                <a:buChar char="§"/>
              </a:pPr>
              <a:r>
                <a:rPr lang="de-DE" sz="1600" dirty="0" err="1">
                  <a:solidFill>
                    <a:srgbClr val="045177"/>
                  </a:solidFill>
                </a:rPr>
                <a:t>No</a:t>
              </a:r>
              <a:r>
                <a:rPr lang="de-DE" sz="1600" dirty="0">
                  <a:solidFill>
                    <a:srgbClr val="045177"/>
                  </a:solidFill>
                </a:rPr>
                <a:t> additional </a:t>
              </a:r>
              <a:r>
                <a:rPr lang="de-DE" sz="1600" dirty="0" err="1">
                  <a:solidFill>
                    <a:srgbClr val="045177"/>
                  </a:solidFill>
                </a:rPr>
                <a:t>hardware</a:t>
              </a:r>
              <a:r>
                <a:rPr lang="de-DE" sz="1600" dirty="0">
                  <a:solidFill>
                    <a:srgbClr val="045177"/>
                  </a:solidFill>
                </a:rPr>
                <a:t>/</a:t>
              </a:r>
              <a:r>
                <a:rPr lang="de-DE" sz="1600" dirty="0" err="1">
                  <a:solidFill>
                    <a:srgbClr val="045177"/>
                  </a:solidFill>
                </a:rPr>
                <a:t>services</a:t>
              </a:r>
              <a:r>
                <a:rPr lang="de-DE" sz="1600" dirty="0">
                  <a:solidFill>
                    <a:srgbClr val="045177"/>
                  </a:solidFill>
                </a:rPr>
                <a:t> </a:t>
              </a:r>
              <a:r>
                <a:rPr lang="de-DE" sz="1600" dirty="0" err="1">
                  <a:solidFill>
                    <a:srgbClr val="045177"/>
                  </a:solidFill>
                </a:rPr>
                <a:t>required</a:t>
              </a:r>
              <a:endParaRPr lang="de-DE" sz="1600" dirty="0">
                <a:solidFill>
                  <a:srgbClr val="045177"/>
                </a:solidFill>
              </a:endParaRPr>
            </a:p>
            <a:p>
              <a:pPr marL="285750" indent="-285750">
                <a:lnSpc>
                  <a:spcPts val="1800"/>
                </a:lnSpc>
                <a:buClr>
                  <a:schemeClr val="accent2"/>
                </a:buClr>
                <a:buSzPct val="80000"/>
                <a:buFont typeface="Wingdings" charset="2"/>
                <a:buChar char="§"/>
              </a:pPr>
              <a:r>
                <a:rPr lang="de-DE" sz="1600" dirty="0">
                  <a:solidFill>
                    <a:srgbClr val="045177"/>
                  </a:solidFill>
                </a:rPr>
                <a:t>Traffic </a:t>
              </a:r>
              <a:r>
                <a:rPr lang="de-DE" sz="1600" dirty="0" err="1">
                  <a:solidFill>
                    <a:srgbClr val="045177"/>
                  </a:solidFill>
                </a:rPr>
                <a:t>encrypted</a:t>
              </a:r>
              <a:r>
                <a:rPr lang="de-DE" sz="1600" dirty="0">
                  <a:solidFill>
                    <a:srgbClr val="045177"/>
                  </a:solidFill>
                </a:rPr>
                <a:t> on </a:t>
              </a:r>
              <a:r>
                <a:rPr lang="de-DE" sz="1600" dirty="0" err="1">
                  <a:solidFill>
                    <a:srgbClr val="045177"/>
                  </a:solidFill>
                </a:rPr>
                <a:t>the</a:t>
              </a:r>
              <a:r>
                <a:rPr lang="de-DE" sz="1600" dirty="0">
                  <a:solidFill>
                    <a:srgbClr val="045177"/>
                  </a:solidFill>
                </a:rPr>
                <a:t> </a:t>
              </a:r>
              <a:r>
                <a:rPr lang="de-DE" sz="1600" dirty="0" err="1">
                  <a:solidFill>
                    <a:srgbClr val="045177"/>
                  </a:solidFill>
                </a:rPr>
                <a:t>device</a:t>
              </a:r>
              <a:endParaRPr lang="de-DE" sz="1600" dirty="0">
                <a:solidFill>
                  <a:srgbClr val="045177"/>
                </a:solidFill>
              </a:endParaRPr>
            </a:p>
          </p:txBody>
        </p:sp>
      </p:grpSp>
      <p:grpSp>
        <p:nvGrpSpPr>
          <p:cNvPr id="2" name="Gruppierung 1"/>
          <p:cNvGrpSpPr/>
          <p:nvPr/>
        </p:nvGrpSpPr>
        <p:grpSpPr>
          <a:xfrm>
            <a:off x="2752824" y="3044078"/>
            <a:ext cx="4865831" cy="792253"/>
            <a:chOff x="2752824" y="2828054"/>
            <a:chExt cx="4865831" cy="792253"/>
          </a:xfrm>
        </p:grpSpPr>
        <p:sp>
          <p:nvSpPr>
            <p:cNvPr id="11" name="Textplatzhalter 1"/>
            <p:cNvSpPr txBox="1">
              <a:spLocks/>
            </p:cNvSpPr>
            <p:nvPr/>
          </p:nvSpPr>
          <p:spPr>
            <a:xfrm>
              <a:off x="4084333" y="3042083"/>
              <a:ext cx="3534322" cy="578224"/>
            </a:xfrm>
            <a:prstGeom prst="rect">
              <a:avLst/>
            </a:prstGeom>
          </p:spPr>
          <p:txBody>
            <a:bodyPr vert="horz" wrap="square" lIns="91438" tIns="45719" rIns="91438" bIns="45719"/>
            <a:lstStyle/>
            <a:p>
              <a:pPr>
                <a:lnSpc>
                  <a:spcPts val="1800"/>
                </a:lnSpc>
                <a:buClr>
                  <a:schemeClr val="accent2"/>
                </a:buClr>
                <a:buSzPct val="80000"/>
              </a:pPr>
              <a:r>
                <a:rPr lang="de-DE" sz="1600" dirty="0">
                  <a:solidFill>
                    <a:srgbClr val="045177"/>
                  </a:solidFill>
                </a:rPr>
                <a:t>VPN </a:t>
              </a:r>
              <a:r>
                <a:rPr lang="de-DE" sz="1600" dirty="0" err="1">
                  <a:solidFill>
                    <a:srgbClr val="045177"/>
                  </a:solidFill>
                </a:rPr>
                <a:t>provided</a:t>
              </a:r>
              <a:r>
                <a:rPr lang="de-DE" sz="1600" dirty="0">
                  <a:solidFill>
                    <a:srgbClr val="045177"/>
                  </a:solidFill>
                </a:rPr>
                <a:t> </a:t>
              </a:r>
              <a:r>
                <a:rPr lang="de-DE" sz="1600" dirty="0" err="1">
                  <a:solidFill>
                    <a:srgbClr val="045177"/>
                  </a:solidFill>
                </a:rPr>
                <a:t>by</a:t>
              </a:r>
              <a:r>
                <a:rPr lang="de-DE" sz="1600" dirty="0">
                  <a:solidFill>
                    <a:srgbClr val="045177"/>
                  </a:solidFill>
                </a:rPr>
                <a:t> a </a:t>
              </a:r>
              <a:r>
                <a:rPr lang="de-DE" sz="1600" dirty="0" err="1">
                  <a:solidFill>
                    <a:srgbClr val="045177"/>
                  </a:solidFill>
                </a:rPr>
                <a:t>carrier</a:t>
              </a:r>
              <a:r>
                <a:rPr lang="de-DE" sz="1600" dirty="0">
                  <a:solidFill>
                    <a:srgbClr val="045177"/>
                  </a:solidFill>
                </a:rPr>
                <a:t> via 3G/4G LTE</a:t>
              </a:r>
            </a:p>
          </p:txBody>
        </p:sp>
        <p:pic>
          <p:nvPicPr>
            <p:cNvPr id="18" name="Bild 17" descr="14-3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2824" y="2828054"/>
              <a:ext cx="648072" cy="7739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96338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VPN Connections</a:t>
            </a:r>
          </a:p>
        </p:txBody>
      </p:sp>
      <p:sp>
        <p:nvSpPr>
          <p:cNvPr id="43" name="Inhaltsplatzhalter 4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Connection type </a:t>
            </a:r>
            <a:r>
              <a:rPr lang="de-DE" b="1" dirty="0" err="1"/>
              <a:t>depends</a:t>
            </a:r>
            <a:r>
              <a:rPr lang="de-DE" b="1" dirty="0"/>
              <a:t> on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machine</a:t>
            </a:r>
            <a:r>
              <a:rPr lang="de-DE" b="1" dirty="0"/>
              <a:t> </a:t>
            </a:r>
            <a:r>
              <a:rPr lang="de-DE" b="1" dirty="0" err="1"/>
              <a:t>application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r>
              <a:rPr lang="de-DE" dirty="0" err="1"/>
              <a:t>Automatic</a:t>
            </a:r>
            <a:r>
              <a:rPr lang="de-DE" dirty="0"/>
              <a:t>, </a:t>
            </a:r>
            <a:r>
              <a:rPr lang="de-DE" dirty="0" err="1"/>
              <a:t>or</a:t>
            </a:r>
            <a:r>
              <a:rPr lang="de-DE" dirty="0"/>
              <a:t> </a:t>
            </a:r>
            <a:r>
              <a:rPr lang="de-DE" dirty="0" err="1"/>
              <a:t>always</a:t>
            </a:r>
            <a:r>
              <a:rPr lang="de-DE" dirty="0"/>
              <a:t> on</a:t>
            </a:r>
          </a:p>
          <a:p>
            <a:pPr lvl="1">
              <a:spcAft>
                <a:spcPts val="600"/>
              </a:spcAft>
            </a:pPr>
            <a:r>
              <a:rPr lang="de-DE" dirty="0" err="1"/>
              <a:t>e.g</a:t>
            </a:r>
            <a:r>
              <a:rPr lang="de-DE" dirty="0"/>
              <a:t>, </a:t>
            </a:r>
            <a:r>
              <a:rPr lang="de-DE" dirty="0" err="1"/>
              <a:t>surveillance</a:t>
            </a:r>
            <a:r>
              <a:rPr lang="de-DE" dirty="0"/>
              <a:t> </a:t>
            </a:r>
            <a:r>
              <a:rPr lang="de-DE" dirty="0" err="1"/>
              <a:t>camera</a:t>
            </a:r>
            <a:endParaRPr lang="de-DE" dirty="0"/>
          </a:p>
          <a:p>
            <a:r>
              <a:rPr lang="de-DE" dirty="0"/>
              <a:t>Connection on </a:t>
            </a:r>
            <a:r>
              <a:rPr lang="de-DE" dirty="0" err="1"/>
              <a:t>demand</a:t>
            </a:r>
            <a:r>
              <a:rPr lang="de-DE" dirty="0"/>
              <a:t>, via </a:t>
            </a:r>
            <a:r>
              <a:rPr lang="de-DE" dirty="0" err="1"/>
              <a:t>command</a:t>
            </a:r>
            <a:r>
              <a:rPr lang="de-DE" dirty="0"/>
              <a:t> </a:t>
            </a:r>
            <a:r>
              <a:rPr lang="de-DE" dirty="0" err="1"/>
              <a:t>line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API</a:t>
            </a:r>
          </a:p>
          <a:p>
            <a:pPr lvl="1"/>
            <a:r>
              <a:rPr lang="de-DE" dirty="0"/>
              <a:t>e.g., </a:t>
            </a:r>
            <a:r>
              <a:rPr lang="de-DE" dirty="0" err="1"/>
              <a:t>credit</a:t>
            </a:r>
            <a:r>
              <a:rPr lang="de-DE" dirty="0"/>
              <a:t> </a:t>
            </a:r>
            <a:r>
              <a:rPr lang="de-DE" dirty="0" err="1"/>
              <a:t>card</a:t>
            </a:r>
            <a:r>
              <a:rPr lang="de-DE" dirty="0"/>
              <a:t> </a:t>
            </a:r>
            <a:r>
              <a:rPr lang="de-DE" dirty="0" err="1"/>
              <a:t>swipe</a:t>
            </a:r>
            <a:r>
              <a:rPr lang="de-DE" dirty="0"/>
              <a:t> </a:t>
            </a:r>
            <a:r>
              <a:rPr lang="de-DE" dirty="0" err="1"/>
              <a:t>at</a:t>
            </a:r>
            <a:r>
              <a:rPr lang="de-DE" dirty="0"/>
              <a:t> POS terminal</a:t>
            </a:r>
          </a:p>
        </p:txBody>
      </p:sp>
      <p:pic>
        <p:nvPicPr>
          <p:cNvPr id="44" name="Bild 43" descr="19-10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60736" y="3746053"/>
            <a:ext cx="1396665" cy="1615497"/>
          </a:xfrm>
          <a:prstGeom prst="rect">
            <a:avLst/>
          </a:prstGeom>
        </p:spPr>
      </p:pic>
      <p:cxnSp>
        <p:nvCxnSpPr>
          <p:cNvPr id="45" name="Gerade Verbindung 44"/>
          <p:cNvCxnSpPr/>
          <p:nvPr/>
        </p:nvCxnSpPr>
        <p:spPr>
          <a:xfrm>
            <a:off x="1312664" y="4394125"/>
            <a:ext cx="2592288" cy="0"/>
          </a:xfrm>
          <a:prstGeom prst="line">
            <a:avLst/>
          </a:prstGeom>
          <a:noFill/>
          <a:ln w="85725" cap="flat" cmpd="sng" algn="ctr">
            <a:solidFill>
              <a:srgbClr val="0074E4"/>
            </a:solidFill>
            <a:prstDash val="sysDot"/>
            <a:round/>
            <a:headEnd type="triangle" w="med" len="sm"/>
            <a:tailEnd type="triangle" w="med" len="sm"/>
          </a:ln>
          <a:effectLst/>
        </p:spPr>
      </p:cxnSp>
      <p:pic>
        <p:nvPicPr>
          <p:cNvPr id="47" name="Bild 46" descr="45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552" y="3962077"/>
            <a:ext cx="1020857" cy="1165871"/>
          </a:xfrm>
          <a:prstGeom prst="rect">
            <a:avLst/>
          </a:prstGeom>
        </p:spPr>
      </p:pic>
      <p:grpSp>
        <p:nvGrpSpPr>
          <p:cNvPr id="49" name="Gruppieren 70"/>
          <p:cNvGrpSpPr/>
          <p:nvPr/>
        </p:nvGrpSpPr>
        <p:grpSpPr>
          <a:xfrm>
            <a:off x="1960736" y="4538141"/>
            <a:ext cx="1337688" cy="277469"/>
            <a:chOff x="3520963" y="4531539"/>
            <a:chExt cx="1337688" cy="277469"/>
          </a:xfrm>
        </p:grpSpPr>
        <p:pic>
          <p:nvPicPr>
            <p:cNvPr id="50" name="Bild 73" descr="24-lan.png"/>
            <p:cNvPicPr>
              <a:picLocks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flipV="1">
              <a:off x="3520963" y="4548715"/>
              <a:ext cx="435493" cy="190502"/>
            </a:xfrm>
            <a:prstGeom prst="rect">
              <a:avLst/>
            </a:prstGeom>
          </p:spPr>
        </p:pic>
        <p:pic>
          <p:nvPicPr>
            <p:cNvPr id="51" name="Bild 72" descr="24-wlan.png"/>
            <p:cNvPicPr>
              <a:picLocks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107140" y="4531539"/>
              <a:ext cx="275875" cy="277469"/>
            </a:xfrm>
            <a:prstGeom prst="rect">
              <a:avLst/>
            </a:prstGeom>
          </p:spPr>
        </p:pic>
        <p:pic>
          <p:nvPicPr>
            <p:cNvPr id="52" name="Bild 71" descr="24-hotspot.png"/>
            <p:cNvPicPr>
              <a:picLocks noChangeAspect="1"/>
            </p:cNvPicPr>
            <p:nvPr/>
          </p:nvPicPr>
          <p:blipFill>
            <a:blip r:embed="rId6" cstate="print"/>
            <a:srcRect b="11674"/>
            <a:stretch>
              <a:fillRect/>
            </a:stretch>
          </p:blipFill>
          <p:spPr>
            <a:xfrm>
              <a:off x="4498651" y="4539854"/>
              <a:ext cx="360000" cy="243297"/>
            </a:xfrm>
            <a:prstGeom prst="rect">
              <a:avLst/>
            </a:prstGeom>
          </p:spPr>
        </p:pic>
      </p:grpSp>
      <p:grpSp>
        <p:nvGrpSpPr>
          <p:cNvPr id="64" name="Gruppierung 107"/>
          <p:cNvGrpSpPr/>
          <p:nvPr/>
        </p:nvGrpSpPr>
        <p:grpSpPr>
          <a:xfrm>
            <a:off x="4264992" y="3746053"/>
            <a:ext cx="1260829" cy="1931781"/>
            <a:chOff x="8654584" y="3768637"/>
            <a:chExt cx="1260829" cy="1931781"/>
          </a:xfrm>
        </p:grpSpPr>
        <p:pic>
          <p:nvPicPr>
            <p:cNvPr id="65" name="Bild 61" descr="19-15.png"/>
            <p:cNvPicPr>
              <a:picLocks noChangeAspect="1"/>
            </p:cNvPicPr>
            <p:nvPr/>
          </p:nvPicPr>
          <p:blipFill>
            <a:blip r:embed="rId7" cstate="print"/>
            <a:srcRect b="12016"/>
            <a:stretch>
              <a:fillRect/>
            </a:stretch>
          </p:blipFill>
          <p:spPr>
            <a:xfrm>
              <a:off x="8962602" y="3768637"/>
              <a:ext cx="660365" cy="1362163"/>
            </a:xfrm>
            <a:prstGeom prst="rect">
              <a:avLst/>
            </a:prstGeom>
          </p:spPr>
        </p:pic>
        <p:sp>
          <p:nvSpPr>
            <p:cNvPr id="66" name="Textfeld 65"/>
            <p:cNvSpPr txBox="1"/>
            <p:nvPr/>
          </p:nvSpPr>
          <p:spPr>
            <a:xfrm>
              <a:off x="8654584" y="5189955"/>
              <a:ext cx="1260829" cy="510463"/>
            </a:xfrm>
            <a:prstGeom prst="rect">
              <a:avLst/>
            </a:prstGeom>
            <a:solidFill>
              <a:srgbClr val="0074E4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72000" tIns="72000" rIns="72000" bIns="72000" rtlCol="0" anchor="ctr" anchorCtr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VPN</a:t>
              </a:r>
              <a:endParaRPr kumimoji="0" lang="de-DE" sz="1400" b="0" i="0" u="none" strike="noStrike" kern="0" cap="all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</a:endParaRPr>
            </a:p>
            <a:p>
              <a:pPr marL="0" marR="0" lvl="0" indent="0" algn="ctr" defTabSz="91440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/>
                </a:rPr>
                <a:t>Management</a:t>
              </a:r>
            </a:p>
          </p:txBody>
        </p:sp>
      </p:grpSp>
      <p:grpSp>
        <p:nvGrpSpPr>
          <p:cNvPr id="67" name="Gruppierung 105"/>
          <p:cNvGrpSpPr/>
          <p:nvPr/>
        </p:nvGrpSpPr>
        <p:grpSpPr>
          <a:xfrm>
            <a:off x="3760936" y="3314005"/>
            <a:ext cx="1043995" cy="1792472"/>
            <a:chOff x="7260037" y="3338328"/>
            <a:chExt cx="1043995" cy="1792472"/>
          </a:xfrm>
        </p:grpSpPr>
        <p:pic>
          <p:nvPicPr>
            <p:cNvPr id="68" name="Bild 84" descr="19-15.png"/>
            <p:cNvPicPr>
              <a:picLocks noChangeAspect="1"/>
            </p:cNvPicPr>
            <p:nvPr/>
          </p:nvPicPr>
          <p:blipFill>
            <a:blip r:embed="rId8" cstate="print"/>
            <a:srcRect b="12063"/>
            <a:stretch>
              <a:fillRect/>
            </a:stretch>
          </p:blipFill>
          <p:spPr>
            <a:xfrm>
              <a:off x="7454006" y="3772960"/>
              <a:ext cx="656057" cy="1357840"/>
            </a:xfrm>
            <a:prstGeom prst="rect">
              <a:avLst/>
            </a:prstGeom>
          </p:spPr>
        </p:pic>
        <p:sp>
          <p:nvSpPr>
            <p:cNvPr id="69" name="Textfeld 68"/>
            <p:cNvSpPr txBox="1"/>
            <p:nvPr/>
          </p:nvSpPr>
          <p:spPr>
            <a:xfrm>
              <a:off x="7260037" y="3338328"/>
              <a:ext cx="1043995" cy="360000"/>
            </a:xfrm>
            <a:prstGeom prst="rect">
              <a:avLst/>
            </a:prstGeom>
            <a:solidFill>
              <a:srgbClr val="C10C00"/>
            </a:solidFill>
            <a:effectLst>
              <a:outerShdw blurRad="50800" dist="88900" dir="8760000" algn="tl" rotWithShape="0">
                <a:srgbClr val="000000">
                  <a:alpha val="18000"/>
                </a:srgbClr>
              </a:outerShdw>
            </a:effectLst>
          </p:spPr>
          <p:txBody>
            <a:bodyPr wrap="square" lIns="36000" tIns="82800" rIns="36000" bIns="36000" rtlCol="0" anchor="ctr" anchorCtr="0"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ts val="12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de-DE" sz="1400" b="0" i="0" u="none" strike="noStrike" kern="0" cap="all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</a:rPr>
                <a:t>Gateway</a:t>
              </a:r>
            </a:p>
          </p:txBody>
        </p:sp>
      </p:grpSp>
      <p:pic>
        <p:nvPicPr>
          <p:cNvPr id="71" name="Bild 10" descr="19_19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45112" y="3746053"/>
            <a:ext cx="1461035" cy="1312357"/>
          </a:xfrm>
          <a:prstGeom prst="rect">
            <a:avLst/>
          </a:prstGeom>
        </p:spPr>
      </p:pic>
      <p:pic>
        <p:nvPicPr>
          <p:cNvPr id="74" name="Picture 2" descr="P:\Infos\NCP Power Point Präsentationen\BilderIconsScreenshots\Bilder - Elemente\cloud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667052" y="3288605"/>
            <a:ext cx="780230" cy="696712"/>
          </a:xfrm>
          <a:prstGeom prst="rect">
            <a:avLst/>
          </a:prstGeom>
          <a:noFill/>
        </p:spPr>
      </p:pic>
      <p:sp>
        <p:nvSpPr>
          <p:cNvPr id="76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2"/>
          <p:cNvSpPr>
            <a:spLocks noGrp="1"/>
          </p:cNvSpPr>
          <p:nvPr>
            <p:ph type="body" idx="10"/>
          </p:nvPr>
        </p:nvSpPr>
        <p:spPr>
          <a:xfrm>
            <a:off x="536400" y="1695600"/>
            <a:ext cx="9993288" cy="432048"/>
          </a:xfrm>
        </p:spPr>
        <p:txBody>
          <a:bodyPr/>
          <a:lstStyle/>
          <a:p>
            <a:r>
              <a:rPr lang="de-DE" dirty="0" err="1"/>
              <a:t>Authenticating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connection</a:t>
            </a:r>
            <a:endParaRPr lang="de-DE" dirty="0"/>
          </a:p>
        </p:txBody>
      </p:sp>
      <p:sp>
        <p:nvSpPr>
          <p:cNvPr id="14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pic>
        <p:nvPicPr>
          <p:cNvPr id="15" name="Bild 14" descr="43_Icon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68848" y="4106093"/>
            <a:ext cx="1023168" cy="990465"/>
          </a:xfrm>
          <a:prstGeom prst="rect">
            <a:avLst/>
          </a:prstGeom>
        </p:spPr>
      </p:pic>
      <p:pic>
        <p:nvPicPr>
          <p:cNvPr id="16" name="Bild 15" descr="43_Icon0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69048" y="4250109"/>
            <a:ext cx="1152128" cy="784020"/>
          </a:xfrm>
          <a:prstGeom prst="rect">
            <a:avLst/>
          </a:prstGeom>
        </p:spPr>
      </p:pic>
      <p:sp>
        <p:nvSpPr>
          <p:cNvPr id="19" name="Inhaltsplatzhalter 4"/>
          <p:cNvSpPr>
            <a:spLocks noGrp="1"/>
          </p:cNvSpPr>
          <p:nvPr>
            <p:ph sz="half" idx="11"/>
          </p:nvPr>
        </p:nvSpPr>
        <p:spPr>
          <a:xfrm>
            <a:off x="232544" y="2449909"/>
            <a:ext cx="10297144" cy="719459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In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absence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human </a:t>
            </a:r>
            <a:r>
              <a:rPr lang="de-DE" dirty="0" err="1"/>
              <a:t>interaction</a:t>
            </a:r>
            <a:r>
              <a:rPr lang="de-DE" dirty="0"/>
              <a:t>, a </a:t>
            </a: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needs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perform</a:t>
            </a:r>
            <a:r>
              <a:rPr lang="de-DE" dirty="0"/>
              <a:t> </a:t>
            </a:r>
            <a:r>
              <a:rPr lang="de-DE" dirty="0" err="1"/>
              <a:t>authentication</a:t>
            </a:r>
            <a:r>
              <a:rPr lang="de-DE" dirty="0"/>
              <a:t> </a:t>
            </a:r>
            <a:r>
              <a:rPr lang="de-DE" dirty="0" err="1"/>
              <a:t>steps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establish</a:t>
            </a:r>
            <a:r>
              <a:rPr lang="de-DE" dirty="0"/>
              <a:t> a VPN </a:t>
            </a:r>
            <a:r>
              <a:rPr lang="de-DE" dirty="0" err="1"/>
              <a:t>connection</a:t>
            </a:r>
            <a:r>
              <a:rPr lang="de-DE" dirty="0"/>
              <a:t>.</a:t>
            </a:r>
          </a:p>
        </p:txBody>
      </p:sp>
      <p:sp>
        <p:nvSpPr>
          <p:cNvPr id="29" name="Textfeld 54"/>
          <p:cNvSpPr txBox="1"/>
          <p:nvPr/>
        </p:nvSpPr>
        <p:spPr>
          <a:xfrm>
            <a:off x="448568" y="5290531"/>
            <a:ext cx="2016224" cy="327730"/>
          </a:xfrm>
          <a:prstGeom prst="rect">
            <a:avLst/>
          </a:prstGeom>
          <a:solidFill>
            <a:schemeClr val="bg1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72000" tIns="90000" rIns="72000" bIns="72000" rtlCol="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de-DE" sz="14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Username / Password</a:t>
            </a:r>
            <a:endParaRPr lang="de-DE" sz="1400" kern="0" cap="all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0" name="Textfeld 54"/>
          <p:cNvSpPr txBox="1"/>
          <p:nvPr/>
        </p:nvSpPr>
        <p:spPr>
          <a:xfrm>
            <a:off x="2680816" y="5292000"/>
            <a:ext cx="1652193" cy="327600"/>
          </a:xfrm>
          <a:prstGeom prst="rect">
            <a:avLst/>
          </a:prstGeom>
          <a:solidFill>
            <a:schemeClr val="bg1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72000" tIns="90000" rIns="72000" bIns="72000" rtlCol="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de-DE" sz="14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Soft </a:t>
            </a:r>
            <a:r>
              <a:rPr lang="de-DE" sz="1400" cap="all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certificates</a:t>
            </a:r>
            <a:endParaRPr lang="de-DE" sz="1400" kern="0" cap="all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1" name="Textfeld 54"/>
          <p:cNvSpPr txBox="1"/>
          <p:nvPr/>
        </p:nvSpPr>
        <p:spPr>
          <a:xfrm>
            <a:off x="4625032" y="5292000"/>
            <a:ext cx="1508177" cy="327600"/>
          </a:xfrm>
          <a:prstGeom prst="rect">
            <a:avLst/>
          </a:prstGeom>
          <a:solidFill>
            <a:schemeClr val="bg1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72000" tIns="90000" rIns="72000" bIns="72000" rtlCol="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de-DE" sz="14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Smartcards</a:t>
            </a:r>
            <a:endParaRPr lang="de-DE" sz="1400" kern="0" cap="all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2" name="Textfeld 54"/>
          <p:cNvSpPr txBox="1"/>
          <p:nvPr/>
        </p:nvSpPr>
        <p:spPr>
          <a:xfrm>
            <a:off x="6501231" y="5258221"/>
            <a:ext cx="1940225" cy="481618"/>
          </a:xfrm>
          <a:prstGeom prst="rect">
            <a:avLst/>
          </a:prstGeom>
          <a:solidFill>
            <a:schemeClr val="bg1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72000" tIns="90000" rIns="72000" bIns="72000" rtlCol="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de-DE" sz="14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Hardware / </a:t>
            </a:r>
            <a:r>
              <a:rPr lang="de-DE" sz="1400" cap="all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Machine</a:t>
            </a:r>
            <a:r>
              <a:rPr lang="de-DE" sz="14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</a:t>
            </a:r>
          </a:p>
          <a:p>
            <a:pPr algn="ctr">
              <a:lnSpc>
                <a:spcPts val="1200"/>
              </a:lnSpc>
            </a:pPr>
            <a:r>
              <a:rPr lang="de-DE" sz="1400" kern="0" cap="all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certificates</a:t>
            </a:r>
            <a:endParaRPr lang="de-DE" sz="1400" kern="0" cap="all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33" name="Textfeld 54"/>
          <p:cNvSpPr txBox="1"/>
          <p:nvPr/>
        </p:nvSpPr>
        <p:spPr>
          <a:xfrm>
            <a:off x="8801496" y="5292000"/>
            <a:ext cx="1076129" cy="327600"/>
          </a:xfrm>
          <a:prstGeom prst="rect">
            <a:avLst/>
          </a:prstGeom>
          <a:solidFill>
            <a:schemeClr val="bg1"/>
          </a:solidFill>
          <a:effectLst>
            <a:outerShdw blurRad="50800" dist="88900" dir="8760000" algn="tl" rotWithShape="0">
              <a:srgbClr val="000000">
                <a:alpha val="18000"/>
              </a:srgbClr>
            </a:outerShdw>
          </a:effectLst>
        </p:spPr>
        <p:txBody>
          <a:bodyPr wrap="square" lIns="72000" tIns="90000" rIns="72000" bIns="72000" rtlCol="0" anchor="ctr" anchorCtr="0">
            <a:spAutoFit/>
          </a:bodyPr>
          <a:lstStyle/>
          <a:p>
            <a:pPr algn="ctr">
              <a:lnSpc>
                <a:spcPts val="1200"/>
              </a:lnSpc>
            </a:pPr>
            <a:r>
              <a:rPr lang="de-DE" sz="1400" cap="all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TPM</a:t>
            </a:r>
            <a:endParaRPr lang="de-DE" sz="1400" kern="0" cap="all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pic>
        <p:nvPicPr>
          <p:cNvPr id="2" name="Bild 1" descr="machine_certificate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80" y="4034085"/>
            <a:ext cx="1152128" cy="1152128"/>
          </a:xfrm>
          <a:prstGeom prst="rect">
            <a:avLst/>
          </a:prstGeom>
        </p:spPr>
      </p:pic>
      <p:pic>
        <p:nvPicPr>
          <p:cNvPr id="3" name="Bild 2" descr="tpm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496" y="4106093"/>
            <a:ext cx="1080120" cy="1080120"/>
          </a:xfrm>
          <a:prstGeom prst="rect">
            <a:avLst/>
          </a:prstGeom>
        </p:spPr>
      </p:pic>
      <p:pic>
        <p:nvPicPr>
          <p:cNvPr id="4" name="Bild 3" descr="user_password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16" y="4106093"/>
            <a:ext cx="1042424" cy="104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632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Authentication </a:t>
            </a:r>
            <a:r>
              <a:rPr lang="de-DE" dirty="0" err="1"/>
              <a:t>methods</a:t>
            </a:r>
            <a:r>
              <a:rPr lang="de-DE" dirty="0"/>
              <a:t> </a:t>
            </a:r>
            <a:r>
              <a:rPr lang="de-DE" dirty="0" err="1"/>
              <a:t>at</a:t>
            </a:r>
            <a:r>
              <a:rPr lang="de-DE" dirty="0"/>
              <a:t> a </a:t>
            </a:r>
            <a:r>
              <a:rPr lang="de-DE" dirty="0" err="1"/>
              <a:t>glance</a:t>
            </a:r>
            <a:endParaRPr lang="de-DE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794966" y="2449910"/>
            <a:ext cx="7222554" cy="4368796"/>
          </a:xfrm>
          <a:prstGeom prst="rect">
            <a:avLst/>
          </a:prstGeom>
        </p:spPr>
      </p:pic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</p:spTree>
    <p:extLst>
      <p:ext uri="{BB962C8B-B14F-4D97-AF65-F5344CB8AC3E}">
        <p14:creationId xmlns:p14="http://schemas.microsoft.com/office/powerpoint/2010/main" val="2198318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Authentication </a:t>
            </a:r>
            <a:r>
              <a:rPr lang="de-DE" dirty="0" err="1"/>
              <a:t>methods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073304" y="2521917"/>
            <a:ext cx="3456384" cy="4178498"/>
          </a:xfrm>
        </p:spPr>
        <p:txBody>
          <a:bodyPr/>
          <a:lstStyle/>
          <a:p>
            <a:r>
              <a:rPr lang="de-DE" dirty="0"/>
              <a:t>Username / Password</a:t>
            </a:r>
          </a:p>
          <a:p>
            <a:pPr lvl="1"/>
            <a:r>
              <a:rPr lang="de-DE" dirty="0" err="1"/>
              <a:t>Commonly</a:t>
            </a:r>
            <a:r>
              <a:rPr lang="de-DE" dirty="0"/>
              <a:t> </a:t>
            </a:r>
            <a:r>
              <a:rPr lang="de-DE" dirty="0" err="1"/>
              <a:t>stored</a:t>
            </a:r>
            <a:r>
              <a:rPr lang="de-DE" dirty="0"/>
              <a:t> in VPN Client on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machine</a:t>
            </a:r>
            <a:endParaRPr lang="de-DE" dirty="0"/>
          </a:p>
          <a:p>
            <a:pPr lvl="1"/>
            <a:r>
              <a:rPr lang="de-DE" dirty="0" err="1"/>
              <a:t>Credentials</a:t>
            </a:r>
            <a:r>
              <a:rPr lang="de-DE" dirty="0"/>
              <a:t> </a:t>
            </a:r>
            <a:r>
              <a:rPr lang="de-DE" dirty="0" err="1"/>
              <a:t>can</a:t>
            </a:r>
            <a:r>
              <a:rPr lang="de-DE" dirty="0"/>
              <a:t>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information</a:t>
            </a:r>
            <a:r>
              <a:rPr lang="de-DE" dirty="0"/>
              <a:t> e.g.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hostname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Soft </a:t>
            </a:r>
            <a:r>
              <a:rPr lang="de-DE" dirty="0" err="1"/>
              <a:t>Certificates</a:t>
            </a:r>
            <a:endParaRPr lang="de-DE" dirty="0"/>
          </a:p>
          <a:p>
            <a:pPr lvl="1"/>
            <a:r>
              <a:rPr lang="de-DE" dirty="0"/>
              <a:t>User </a:t>
            </a:r>
            <a:r>
              <a:rPr lang="de-DE" dirty="0" err="1"/>
              <a:t>certificates</a:t>
            </a:r>
            <a:r>
              <a:rPr lang="de-DE" dirty="0"/>
              <a:t> </a:t>
            </a:r>
            <a:r>
              <a:rPr lang="de-DE" dirty="0" err="1"/>
              <a:t>stored</a:t>
            </a:r>
            <a:r>
              <a:rPr lang="de-DE" dirty="0"/>
              <a:t> on </a:t>
            </a:r>
            <a:r>
              <a:rPr lang="de-DE" dirty="0" err="1"/>
              <a:t>local</a:t>
            </a:r>
            <a:r>
              <a:rPr lang="de-DE" dirty="0"/>
              <a:t> </a:t>
            </a:r>
            <a:r>
              <a:rPr lang="de-DE" dirty="0" err="1"/>
              <a:t>device</a:t>
            </a:r>
            <a:endParaRPr lang="de-DE" dirty="0"/>
          </a:p>
          <a:p>
            <a:pPr lvl="1"/>
            <a:r>
              <a:rPr lang="de-DE" dirty="0"/>
              <a:t>Every </a:t>
            </a: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has</a:t>
            </a:r>
            <a:r>
              <a:rPr lang="de-DE" dirty="0"/>
              <a:t> </a:t>
            </a:r>
            <a:r>
              <a:rPr lang="de-DE" dirty="0" err="1"/>
              <a:t>one</a:t>
            </a:r>
            <a:r>
              <a:rPr lang="de-DE" dirty="0"/>
              <a:t> </a:t>
            </a:r>
            <a:r>
              <a:rPr lang="de-DE" dirty="0" err="1"/>
              <a:t>certificate</a:t>
            </a:r>
            <a:r>
              <a:rPr lang="de-DE" dirty="0"/>
              <a:t>, </a:t>
            </a:r>
            <a:r>
              <a:rPr lang="de-DE" dirty="0" err="1"/>
              <a:t>which</a:t>
            </a:r>
            <a:r>
              <a:rPr lang="de-DE" dirty="0"/>
              <a:t> </a:t>
            </a:r>
            <a:r>
              <a:rPr lang="de-DE" dirty="0" err="1"/>
              <a:t>may</a:t>
            </a:r>
            <a:r>
              <a:rPr lang="de-DE" dirty="0"/>
              <a:t>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unique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it</a:t>
            </a:r>
            <a:endParaRPr lang="de-DE" dirty="0"/>
          </a:p>
        </p:txBody>
      </p:sp>
      <p:pic>
        <p:nvPicPr>
          <p:cNvPr id="6" name="Bild 5" descr="43_Icon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04952" y="3602037"/>
            <a:ext cx="1872208" cy="1812368"/>
          </a:xfrm>
          <a:prstGeom prst="rect">
            <a:avLst/>
          </a:prstGeom>
        </p:spPr>
      </p:pic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pic>
        <p:nvPicPr>
          <p:cNvPr id="2" name="Bild 1" descr="user_passwor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0656" y="3564341"/>
            <a:ext cx="1800200" cy="18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260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de-DE" dirty="0"/>
              <a:t>Authentication </a:t>
            </a:r>
            <a:r>
              <a:rPr lang="de-DE" dirty="0" err="1"/>
              <a:t>methods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7073304" y="2521917"/>
            <a:ext cx="3456384" cy="4178498"/>
          </a:xfrm>
        </p:spPr>
        <p:txBody>
          <a:bodyPr/>
          <a:lstStyle/>
          <a:p>
            <a:r>
              <a:rPr lang="de-DE" dirty="0"/>
              <a:t>Smartcards</a:t>
            </a:r>
          </a:p>
          <a:p>
            <a:pPr lvl="1"/>
            <a:r>
              <a:rPr lang="de-DE" dirty="0" err="1"/>
              <a:t>Physical</a:t>
            </a:r>
            <a:r>
              <a:rPr lang="de-DE" dirty="0"/>
              <a:t> </a:t>
            </a:r>
            <a:r>
              <a:rPr lang="de-DE" dirty="0" err="1"/>
              <a:t>external</a:t>
            </a:r>
            <a:r>
              <a:rPr lang="de-DE" dirty="0"/>
              <a:t> </a:t>
            </a:r>
            <a:r>
              <a:rPr lang="de-DE" dirty="0" err="1"/>
              <a:t>smartcard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authentication</a:t>
            </a:r>
            <a:endParaRPr lang="de-DE" dirty="0"/>
          </a:p>
          <a:p>
            <a:pPr lvl="1"/>
            <a:r>
              <a:rPr lang="de-DE" dirty="0"/>
              <a:t>User </a:t>
            </a:r>
            <a:r>
              <a:rPr lang="de-DE" dirty="0" err="1"/>
              <a:t>certificate</a:t>
            </a:r>
            <a:r>
              <a:rPr lang="de-DE" dirty="0"/>
              <a:t> on </a:t>
            </a:r>
            <a:r>
              <a:rPr lang="de-DE" dirty="0" err="1"/>
              <a:t>external</a:t>
            </a:r>
            <a:r>
              <a:rPr lang="de-DE" dirty="0"/>
              <a:t> </a:t>
            </a:r>
            <a:r>
              <a:rPr lang="de-DE" dirty="0" err="1"/>
              <a:t>chip</a:t>
            </a:r>
            <a:endParaRPr lang="de-DE" dirty="0"/>
          </a:p>
          <a:p>
            <a:pPr lvl="1"/>
            <a:r>
              <a:rPr lang="de-DE" dirty="0" err="1"/>
              <a:t>Adds</a:t>
            </a:r>
            <a:r>
              <a:rPr lang="de-DE" dirty="0"/>
              <a:t> </a:t>
            </a:r>
            <a:r>
              <a:rPr lang="de-DE" dirty="0" err="1"/>
              <a:t>another</a:t>
            </a:r>
            <a:r>
              <a:rPr lang="de-DE" dirty="0"/>
              <a:t> </a:t>
            </a:r>
            <a:r>
              <a:rPr lang="de-DE" dirty="0" err="1"/>
              <a:t>level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security</a:t>
            </a:r>
            <a:endParaRPr lang="de-DE" dirty="0"/>
          </a:p>
          <a:p>
            <a:pPr lvl="1"/>
            <a:r>
              <a:rPr lang="de-DE" dirty="0"/>
              <a:t>Basis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two-factor-authentication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hardware</a:t>
            </a:r>
            <a:r>
              <a:rPr lang="de-DE" dirty="0"/>
              <a:t> </a:t>
            </a:r>
            <a:r>
              <a:rPr lang="de-DE" dirty="0" err="1"/>
              <a:t>certificates</a:t>
            </a:r>
            <a:endParaRPr lang="de-DE" dirty="0"/>
          </a:p>
          <a:p>
            <a:pPr lvl="1"/>
            <a:r>
              <a:rPr lang="de-DE" dirty="0"/>
              <a:t>User/soft </a:t>
            </a:r>
            <a:r>
              <a:rPr lang="de-DE" dirty="0" err="1"/>
              <a:t>certificates</a:t>
            </a:r>
            <a:r>
              <a:rPr lang="de-DE" dirty="0"/>
              <a:t> </a:t>
            </a:r>
            <a:r>
              <a:rPr lang="de-DE" dirty="0" err="1"/>
              <a:t>relies</a:t>
            </a:r>
            <a:r>
              <a:rPr lang="de-DE" dirty="0"/>
              <a:t> on </a:t>
            </a:r>
            <a:r>
              <a:rPr lang="de-DE" dirty="0" err="1"/>
              <a:t>machine</a:t>
            </a:r>
            <a:r>
              <a:rPr lang="de-DE" dirty="0"/>
              <a:t> </a:t>
            </a:r>
            <a:r>
              <a:rPr lang="de-DE" dirty="0" err="1"/>
              <a:t>fingerprint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bind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unique</a:t>
            </a:r>
            <a:r>
              <a:rPr lang="de-DE" dirty="0"/>
              <a:t> </a:t>
            </a:r>
            <a:r>
              <a:rPr lang="de-DE" dirty="0" err="1"/>
              <a:t>machine</a:t>
            </a:r>
            <a:endParaRPr lang="de-DE" dirty="0"/>
          </a:p>
          <a:p>
            <a:pPr lvl="1"/>
            <a:r>
              <a:rPr lang="de-DE" dirty="0"/>
              <a:t>Can not </a:t>
            </a:r>
            <a:r>
              <a:rPr lang="de-DE" dirty="0" err="1"/>
              <a:t>be</a:t>
            </a:r>
            <a:r>
              <a:rPr lang="de-DE" dirty="0"/>
              <a:t> </a:t>
            </a:r>
            <a:r>
              <a:rPr lang="de-DE" dirty="0" err="1"/>
              <a:t>used</a:t>
            </a:r>
            <a:r>
              <a:rPr lang="de-DE" dirty="0"/>
              <a:t>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any</a:t>
            </a:r>
            <a:r>
              <a:rPr lang="de-DE" dirty="0"/>
              <a:t> </a:t>
            </a:r>
            <a:r>
              <a:rPr lang="de-DE" dirty="0" err="1"/>
              <a:t>other</a:t>
            </a:r>
            <a:r>
              <a:rPr lang="de-DE" dirty="0"/>
              <a:t> </a:t>
            </a:r>
            <a:r>
              <a:rPr lang="de-DE" dirty="0" err="1"/>
              <a:t>machine</a:t>
            </a:r>
            <a:endParaRPr lang="de-DE" dirty="0"/>
          </a:p>
          <a:p>
            <a:pPr lvl="1"/>
            <a:r>
              <a:rPr lang="de-DE" dirty="0"/>
              <a:t>Basis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two-factor-authentication</a:t>
            </a:r>
            <a:endParaRPr lang="de-DE" dirty="0"/>
          </a:p>
        </p:txBody>
      </p:sp>
      <p:sp>
        <p:nvSpPr>
          <p:cNvPr id="8" name="Titel 5"/>
          <p:cNvSpPr>
            <a:spLocks noGrp="1"/>
          </p:cNvSpPr>
          <p:nvPr>
            <p:ph type="title"/>
          </p:nvPr>
        </p:nvSpPr>
        <p:spPr>
          <a:xfrm>
            <a:off x="534511" y="1450800"/>
            <a:ext cx="9995177" cy="351037"/>
          </a:xfrm>
        </p:spPr>
        <p:txBody>
          <a:bodyPr/>
          <a:lstStyle/>
          <a:p>
            <a:r>
              <a:rPr lang="de-DE" dirty="0"/>
              <a:t>SECURE COMMUNICATION IN IOT ENVIRONMENTS</a:t>
            </a:r>
          </a:p>
        </p:txBody>
      </p:sp>
      <p:pic>
        <p:nvPicPr>
          <p:cNvPr id="9" name="Bild 8" descr="43_Icon0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8608" y="3674045"/>
            <a:ext cx="2393438" cy="1628728"/>
          </a:xfrm>
          <a:prstGeom prst="rect">
            <a:avLst/>
          </a:prstGeom>
        </p:spPr>
      </p:pic>
      <p:pic>
        <p:nvPicPr>
          <p:cNvPr id="2" name="Bild 1" descr="machine_certificate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60" y="3458021"/>
            <a:ext cx="2065452" cy="206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90303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_NEU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Master_NEU</Template>
  <TotalTime>0</TotalTime>
  <Words>624</Words>
  <Application>Microsoft Office PowerPoint</Application>
  <PresentationFormat>Benutzerdefiniert</PresentationFormat>
  <Paragraphs>146</Paragraphs>
  <Slides>18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18</vt:i4>
      </vt:variant>
    </vt:vector>
  </HeadingPairs>
  <TitlesOfParts>
    <vt:vector size="23" baseType="lpstr">
      <vt:lpstr>Arial</vt:lpstr>
      <vt:lpstr>Calibri</vt:lpstr>
      <vt:lpstr>Mangal</vt:lpstr>
      <vt:lpstr>Wingdings</vt:lpstr>
      <vt:lpstr>Master_NEU</vt:lpstr>
      <vt:lpstr>PowerPoint-Präsentation</vt:lpstr>
      <vt:lpstr>PowerPoint-Präsentation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SECURE COMMUNICATION IN IOT ENVIRONMENTS</vt:lpstr>
      <vt:lpstr>Scenario</vt:lpstr>
      <vt:lpstr>Scenario</vt:lpstr>
      <vt:lpstr>Scenario</vt:lpstr>
      <vt:lpstr>SECURE COMMUNICATION IN IOT ENVIRONMENTS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dr</dc:creator>
  <cp:lastModifiedBy>Vi Linh Tran-Graef</cp:lastModifiedBy>
  <cp:revision>33</cp:revision>
  <dcterms:created xsi:type="dcterms:W3CDTF">2016-02-16T13:51:36Z</dcterms:created>
  <dcterms:modified xsi:type="dcterms:W3CDTF">2017-03-10T08:31:07Z</dcterms:modified>
</cp:coreProperties>
</file>